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6" r:id="rId2"/>
    <p:sldId id="258" r:id="rId3"/>
    <p:sldId id="259" r:id="rId4"/>
    <p:sldId id="260" r:id="rId5"/>
    <p:sldId id="263" r:id="rId6"/>
    <p:sldId id="264" r:id="rId7"/>
    <p:sldId id="265" r:id="rId8"/>
    <p:sldId id="261" r:id="rId9"/>
    <p:sldId id="266" r:id="rId10"/>
    <p:sldId id="267" r:id="rId11"/>
    <p:sldId id="269" r:id="rId12"/>
    <p:sldId id="271" r:id="rId13"/>
    <p:sldId id="272" r:id="rId14"/>
    <p:sldId id="270" r:id="rId15"/>
    <p:sldId id="273" r:id="rId16"/>
    <p:sldId id="268" r:id="rId17"/>
    <p:sldId id="262" r:id="rId18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4"/>
    <p:restoredTop sz="93592"/>
  </p:normalViewPr>
  <p:slideViewPr>
    <p:cSldViewPr snapToGrid="0">
      <p:cViewPr varScale="1">
        <p:scale>
          <a:sx n="115" d="100"/>
          <a:sy n="115" d="100"/>
        </p:scale>
        <p:origin x="103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39377E-0546-964B-87EA-537E5A109186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5DD14-E98D-7C42-A372-0540E5709484}" type="slidenum">
              <a:rPr lang="en-GB" smtClean="0"/>
              <a:t>‹N›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382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4D7569-DDD3-D84D-9948-34F4804A53A0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912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0C4F9-5EE7-47B7-B965-368EB53A43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700" y="1181099"/>
            <a:ext cx="6864724" cy="3581399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A1F1-374F-4FC8-89F7-83065EA4F5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7700" y="5075227"/>
            <a:ext cx="6864724" cy="868374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B5CB5F-AE9B-4C02-B16F-C462CAFC1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14B1CC-830B-4695-B174-D9E9100A8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CD43F-E516-4123-A6D8-DB72C3CC5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990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8C0AF-44D0-4830-AF13-49B8522B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1B4D8C-6045-47B3-9A0C-F2215A904C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9A9F1-F398-416A-A8C0-0A36D838D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37F801-C9FB-4A34-8386-BA9FBACCBC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E05176-F6E9-4997-8355-74F2A4560A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0722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EBC807-13E1-4F3F-83FA-FD9BD24F3B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986520" y="647699"/>
            <a:ext cx="2291080" cy="52959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7E2EAA-155E-482E-A2B8-547653B253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52371" y="647699"/>
            <a:ext cx="8120789" cy="52959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4A4BDC-BDD0-417D-AF7C-516EE556D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663EC-23F9-4202-80F3-F8E550884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C8402D-7367-485B-AEA6-5AB2B8209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564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FF197-4D72-4945-8068-57D52018E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81FA8-039D-4BAF-8AAB-7B6616AFEE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27357F-46A1-493A-A5E4-1D7FAE5B9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7277BC-26F9-4B14-A2DC-C7575C5A6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7BC3FF-EE25-45FB-A7A8-AAA522F70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270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596BE-9AF9-4E97-9204-5B672D797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1200" y="2362200"/>
            <a:ext cx="7696200" cy="24003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EDF98A-E8AE-4443-9A8C-CB35DEB2CE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81200" y="5067300"/>
            <a:ext cx="7696200" cy="876300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B7114B-35CB-40C5-BCC8-C5039524F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1AA324-982E-42C4-8002-5F236877C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401596-9353-4C1A-972E-6522F2B42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0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F0BC9-7469-437A-B92B-0A2627E4B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B7D887-595C-4649-AF8E-E78307000D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825625"/>
            <a:ext cx="49911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9FE29C-ED37-4DD9-949F-002434261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825625"/>
            <a:ext cx="5029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F6AA34-8CC0-4E5B-8396-0AC756331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DF7398-73FE-4D27-AFF9-91BEBFED3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00880-10EE-4115-8BBB-13DDF270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26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F3C9B-D20D-43FA-BA18-D50F86A91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699"/>
            <a:ext cx="10625229" cy="11506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52F00A-F4EE-40FC-9325-373840422D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5863" y="1879599"/>
            <a:ext cx="5157787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75DD90-A306-4A8B-A54C-8033B7F7F0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5863" y="2560955"/>
            <a:ext cx="5157787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40E0AA-F8F8-4862-B27B-50FAF2F34D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94412" y="1879599"/>
            <a:ext cx="5183188" cy="675641"/>
          </a:xfrm>
        </p:spPr>
        <p:txBody>
          <a:bodyPr anchor="b">
            <a:no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9FEBDD6-EDA1-4CE7-9DDC-9D977E12DDA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094412" y="2560955"/>
            <a:ext cx="5183188" cy="36493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0044487-D350-4434-A5C7-A96942FFC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89DC43-E591-42BF-82EE-E4887E4BC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8CD421-2D00-41DD-A393-4739E389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70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39A8B-0FAF-431C-9657-9003FA0373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BBA2A1-331D-40F8-867B-CE15011360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0995C1-5121-47B6-AC6D-F60C0FF66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EDBE022-9B54-431C-80D5-5D8F2AFCB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751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015B6E5-6347-41F6-85FC-3BF3652D1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6A93F6-45F8-4453-B5DC-B2F3D5D0B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E364E1-213B-4AF0-80D7-8101EFD5E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09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290B5D-E76D-4797-AD77-15625D675F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44D8D-C9CF-43B2-905D-2368B17A53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0188" y="914400"/>
            <a:ext cx="5737412" cy="50291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B4BF0C-D14C-46D7-ACDD-1885DDD883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79"/>
            <a:ext cx="4119654" cy="324611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FD7D8D-72E7-4ABD-BB87-80BB49003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D9C1CE-C8CE-4364-A021-ADC2D6472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E6FA33-09EF-495A-853E-63750CA37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926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F023E-952E-40DF-A101-74D22789D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2" y="647700"/>
            <a:ext cx="4119654" cy="1714500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1E98DD-BF5D-4CCA-8C66-F2A6CE1127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486400" y="914400"/>
            <a:ext cx="5791200" cy="50291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EC22A6-F2C2-4A88-BEE5-2D6CEB520E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372" y="2697480"/>
            <a:ext cx="4119654" cy="31715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A1F755-C7AF-4C50-8CA8-828612A7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EDE175-E818-477C-A3F6-7DD65C126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D0B8E3-DB91-440B-818F-71E4248BB1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004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5EB7D6-B8CB-49E3-874F-2255BEE824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371" y="647700"/>
            <a:ext cx="10625229" cy="11470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BEEAC5-A8AB-4FE8-A270-D70F7DED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2371" y="2095500"/>
            <a:ext cx="10620855" cy="3848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6506C-52BF-4C05-AD31-7C08B80151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2371" y="6332538"/>
            <a:ext cx="300649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D341B595-366B-43E2-A22E-EA6A78C03F06}" type="datetimeFigureOut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534630-6C67-4A40-A499-CB025B243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034169" y="6332538"/>
            <a:ext cx="35054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64E14B-0EE8-4015-809C-DD36B5459B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44747" y="6332538"/>
            <a:ext cx="5398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spc="100" baseline="0">
                <a:solidFill>
                  <a:schemeClr val="tx1"/>
                </a:solidFill>
              </a:defRPr>
            </a:lvl1pPr>
          </a:lstStyle>
          <a:p>
            <a:fld id="{4BA915EE-10CB-4CF1-8569-6154455DA57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039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3600" kern="1200" cap="all" spc="300" baseline="0">
          <a:solidFill>
            <a:srgbClr val="FFFFFF"/>
          </a:solidFill>
          <a:highlight>
            <a:srgbClr val="0000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SzPct val="7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9">
            <a:extLst>
              <a:ext uri="{FF2B5EF4-FFF2-40B4-BE49-F238E27FC236}">
                <a16:creationId xmlns:a16="http://schemas.microsoft.com/office/drawing/2014/main" id="{143B1410-D187-427C-B738-BA6AEEF75F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0A33EDC-EDC8-95B7-C578-EA08C046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9" name="Rectangle 11">
            <a:extLst>
              <a:ext uri="{FF2B5EF4-FFF2-40B4-BE49-F238E27FC236}">
                <a16:creationId xmlns:a16="http://schemas.microsoft.com/office/drawing/2014/main" id="{67F1335F-97CE-4842-9A57-2B6A3F459D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34605" y="-299394"/>
            <a:ext cx="6858000" cy="7456788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89000">
                <a:srgbClr val="000000">
                  <a:alpha val="58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4D173AE-C8E1-4101-6B30-B52905ECCC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7009" y="1226272"/>
            <a:ext cx="4294414" cy="55001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OBLIVION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5328A6C-4162-2437-1341-FF0BEA8B3A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3220" y="808972"/>
            <a:ext cx="4294414" cy="489234"/>
          </a:xfrm>
        </p:spPr>
        <p:txBody>
          <a:bodyPr>
            <a:normAutofit/>
          </a:bodyPr>
          <a:lstStyle/>
          <a:p>
            <a:pPr algn="just"/>
            <a:r>
              <a:rPr lang="en-GB" dirty="0">
                <a:solidFill>
                  <a:srgbClr val="FFFFFF"/>
                </a:solidFill>
              </a:rPr>
              <a:t>Creative Installation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80E11345-EA9D-899F-A944-7C4CCDF2840E}"/>
              </a:ext>
            </a:extLst>
          </p:cNvPr>
          <p:cNvSpPr txBox="1"/>
          <p:nvPr/>
        </p:nvSpPr>
        <p:spPr>
          <a:xfrm>
            <a:off x="415377" y="2855829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bg1"/>
                </a:solidFill>
                <a:latin typeface="Bauhaus 93" pitchFamily="82" charset="77"/>
              </a:rPr>
              <a:t>Group Members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2FD5DFD-802F-6E6F-52DB-34D337211992}"/>
              </a:ext>
            </a:extLst>
          </p:cNvPr>
          <p:cNvSpPr txBox="1"/>
          <p:nvPr/>
        </p:nvSpPr>
        <p:spPr>
          <a:xfrm>
            <a:off x="415387" y="3198387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Riccardo Di Bella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38D5E3-B06F-BDA8-749E-47E6B336B6C3}"/>
              </a:ext>
            </a:extLst>
          </p:cNvPr>
          <p:cNvSpPr txBox="1"/>
          <p:nvPr/>
        </p:nvSpPr>
        <p:spPr>
          <a:xfrm>
            <a:off x="415387" y="3507747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Marco </a:t>
            </a:r>
            <a:r>
              <a:rPr lang="en-GB" dirty="0" err="1">
                <a:solidFill>
                  <a:schemeClr val="bg1"/>
                </a:solidFill>
              </a:rPr>
              <a:t>Muraro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DE25E31-3678-0D5A-CFFD-50728FDBD583}"/>
              </a:ext>
            </a:extLst>
          </p:cNvPr>
          <p:cNvSpPr txBox="1"/>
          <p:nvPr/>
        </p:nvSpPr>
        <p:spPr>
          <a:xfrm>
            <a:off x="415388" y="3861283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Stefano </a:t>
            </a:r>
            <a:r>
              <a:rPr lang="en-GB" dirty="0" err="1">
                <a:solidFill>
                  <a:schemeClr val="bg1"/>
                </a:solidFill>
              </a:rPr>
              <a:t>Ravasi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78C60ED-4E47-F000-96D0-A431B1183A58}"/>
              </a:ext>
            </a:extLst>
          </p:cNvPr>
          <p:cNvSpPr txBox="1"/>
          <p:nvPr/>
        </p:nvSpPr>
        <p:spPr>
          <a:xfrm>
            <a:off x="408924" y="5864112"/>
            <a:ext cx="40350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Creative Programming and Computing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C09BA87-FA5F-C30F-70FA-CC7DFCDDAA9E}"/>
              </a:ext>
            </a:extLst>
          </p:cNvPr>
          <p:cNvSpPr txBox="1"/>
          <p:nvPr/>
        </p:nvSpPr>
        <p:spPr>
          <a:xfrm>
            <a:off x="420730" y="6157676"/>
            <a:ext cx="2795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Prof. Massimiliano </a:t>
            </a:r>
            <a:r>
              <a:rPr lang="en-GB" dirty="0" err="1">
                <a:solidFill>
                  <a:schemeClr val="bg1"/>
                </a:solidFill>
              </a:rPr>
              <a:t>Zanoni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B735A214-E29A-C85B-65A1-31273CBFD9AF}"/>
              </a:ext>
            </a:extLst>
          </p:cNvPr>
          <p:cNvSpPr txBox="1"/>
          <p:nvPr/>
        </p:nvSpPr>
        <p:spPr>
          <a:xfrm>
            <a:off x="427298" y="4569197"/>
            <a:ext cx="2276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Music and Acoustic </a:t>
            </a:r>
          </a:p>
          <a:p>
            <a:r>
              <a:rPr lang="en-GB" dirty="0">
                <a:solidFill>
                  <a:schemeClr val="bg1"/>
                </a:solidFill>
              </a:rPr>
              <a:t>Engineering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FAE0F64A-55F0-C090-96D9-29B7A4FB0FBF}"/>
              </a:ext>
            </a:extLst>
          </p:cNvPr>
          <p:cNvSpPr txBox="1"/>
          <p:nvPr/>
        </p:nvSpPr>
        <p:spPr>
          <a:xfrm>
            <a:off x="415377" y="1920625"/>
            <a:ext cx="3802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Interactive Black Hole Visualization </a:t>
            </a:r>
          </a:p>
          <a:p>
            <a:r>
              <a:rPr lang="en-GB" dirty="0">
                <a:solidFill>
                  <a:schemeClr val="bg1"/>
                </a:solidFill>
              </a:rPr>
              <a:t>Artistic Sonorization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7C8475C-BA7E-86E3-BCDE-DA4349424876}"/>
              </a:ext>
            </a:extLst>
          </p:cNvPr>
          <p:cNvSpPr txBox="1"/>
          <p:nvPr/>
        </p:nvSpPr>
        <p:spPr>
          <a:xfrm>
            <a:off x="427009" y="5262396"/>
            <a:ext cx="1683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A.Y. 2023-2024</a:t>
            </a:r>
          </a:p>
        </p:txBody>
      </p:sp>
    </p:spTree>
    <p:extLst>
      <p:ext uri="{BB962C8B-B14F-4D97-AF65-F5344CB8AC3E}">
        <p14:creationId xmlns:p14="http://schemas.microsoft.com/office/powerpoint/2010/main" val="5213884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9FB796-D1C1-258C-8037-BE2D753533ED}"/>
              </a:ext>
            </a:extLst>
          </p:cNvPr>
          <p:cNvSpPr txBox="1"/>
          <p:nvPr/>
        </p:nvSpPr>
        <p:spPr>
          <a:xfrm>
            <a:off x="11539629" y="6412637"/>
            <a:ext cx="281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9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1C9947-6B7B-BC29-4EC9-B6089682B5D4}"/>
              </a:ext>
            </a:extLst>
          </p:cNvPr>
          <p:cNvSpPr txBox="1"/>
          <p:nvPr/>
        </p:nvSpPr>
        <p:spPr>
          <a:xfrm>
            <a:off x="4585252" y="1046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44410B-1D41-9A37-750F-CD277EF2B5BC}"/>
              </a:ext>
            </a:extLst>
          </p:cNvPr>
          <p:cNvSpPr txBox="1"/>
          <p:nvPr/>
        </p:nvSpPr>
        <p:spPr>
          <a:xfrm>
            <a:off x="4193075" y="597197"/>
            <a:ext cx="380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Generative Music</a:t>
            </a:r>
          </a:p>
        </p:txBody>
      </p:sp>
      <p:pic>
        <p:nvPicPr>
          <p:cNvPr id="21" name="Immagine 20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F5FECF3C-266A-2748-227E-AED07DC6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BE1DDB-5FC7-EC3F-764E-6A7D72B677DA}"/>
              </a:ext>
            </a:extLst>
          </p:cNvPr>
          <p:cNvSpPr txBox="1"/>
          <p:nvPr/>
        </p:nvSpPr>
        <p:spPr>
          <a:xfrm>
            <a:off x="622998" y="1585811"/>
            <a:ext cx="110047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Fundamental frequencies are picked up from a more restricted set of values while all the other parameters</a:t>
            </a:r>
            <a:r>
              <a:rPr lang="en-GB" dirty="0"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GB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are randomly generated within a pre-established range. All the sounds are generated regularly in time with a minimum grade of randomness.</a:t>
            </a:r>
            <a:r>
              <a:rPr lang="it-IT" dirty="0">
                <a:effectLst/>
              </a:rPr>
              <a:t> </a:t>
            </a:r>
            <a:endParaRPr lang="en-GB" dirty="0"/>
          </a:p>
        </p:txBody>
      </p:sp>
      <p:pic>
        <p:nvPicPr>
          <p:cNvPr id="5" name="Immagine 4" descr="Immagine che contiene schermata, Elementi grafici, design&#10;&#10;Descrizione generata automaticamente">
            <a:extLst>
              <a:ext uri="{FF2B5EF4-FFF2-40B4-BE49-F238E27FC236}">
                <a16:creationId xmlns:a16="http://schemas.microsoft.com/office/drawing/2014/main" id="{0E2B83AF-5321-74CB-2C5B-52CDC67C3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032" y="2869973"/>
            <a:ext cx="5313870" cy="282244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498BE70-BC5F-0C36-D8D6-EBA8CC9B366A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D7FDE921-0214-37FD-688E-BA1A7E8ED4B8}"/>
              </a:ext>
            </a:extLst>
          </p:cNvPr>
          <p:cNvSpPr txBox="1"/>
          <p:nvPr/>
        </p:nvSpPr>
        <p:spPr>
          <a:xfrm>
            <a:off x="6236147" y="2851424"/>
            <a:ext cx="447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dirty="0">
                <a:cs typeface="Arial" panose="020B0604020202020204" pitchFamily="34" charset="0"/>
              </a:rPr>
              <a:t>Parameters from the physical simulation influence the soundscape: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EE2D15EC-C819-A052-6E68-B9B1D0D70578}"/>
              </a:ext>
            </a:extLst>
          </p:cNvPr>
          <p:cNvSpPr txBox="1"/>
          <p:nvPr/>
        </p:nvSpPr>
        <p:spPr>
          <a:xfrm>
            <a:off x="6577820" y="3500206"/>
            <a:ext cx="3788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cs typeface="Arial" panose="020B0604020202020204" pitchFamily="34" charset="0"/>
              </a:rPr>
              <a:t>Mass</a:t>
            </a:r>
            <a:r>
              <a:rPr lang="en-GB" dirty="0">
                <a:cs typeface="Arial" panose="020B0604020202020204" pitchFamily="34" charset="0"/>
              </a:rPr>
              <a:t>: low frequencies amplitude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459DD640-9DA2-00C7-9DE4-B4227ECF51E4}"/>
              </a:ext>
            </a:extLst>
          </p:cNvPr>
          <p:cNvSpPr txBox="1"/>
          <p:nvPr/>
        </p:nvSpPr>
        <p:spPr>
          <a:xfrm>
            <a:off x="6577820" y="3830887"/>
            <a:ext cx="4485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cs typeface="Arial" panose="020B0604020202020204" pitchFamily="34" charset="0"/>
              </a:rPr>
              <a:t>Temperature</a:t>
            </a:r>
            <a:r>
              <a:rPr lang="en-GB" dirty="0">
                <a:cs typeface="Arial" panose="020B0604020202020204" pitchFamily="34" charset="0"/>
              </a:rPr>
              <a:t>: "particle noise“ amplitude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3B7388F-6B7E-3967-BA5D-B62D42FF1977}"/>
              </a:ext>
            </a:extLst>
          </p:cNvPr>
          <p:cNvSpPr txBox="1"/>
          <p:nvPr/>
        </p:nvSpPr>
        <p:spPr>
          <a:xfrm>
            <a:off x="6577820" y="4161568"/>
            <a:ext cx="4227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cs typeface="Arial" panose="020B0604020202020204" pitchFamily="34" charset="0"/>
              </a:rPr>
              <a:t>Disk Size</a:t>
            </a:r>
            <a:r>
              <a:rPr lang="en-GB" dirty="0">
                <a:cs typeface="Arial" panose="020B0604020202020204" pitchFamily="34" charset="0"/>
              </a:rPr>
              <a:t>: mid frequencies amplitude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29DCE47-12EB-AB4C-CD01-4F676B80F84D}"/>
              </a:ext>
            </a:extLst>
          </p:cNvPr>
          <p:cNvSpPr txBox="1"/>
          <p:nvPr/>
        </p:nvSpPr>
        <p:spPr>
          <a:xfrm>
            <a:off x="6577820" y="4492249"/>
            <a:ext cx="4894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cs typeface="Arial" panose="020B0604020202020204" pitchFamily="34" charset="0"/>
              </a:rPr>
              <a:t>Rotation Speed</a:t>
            </a:r>
            <a:r>
              <a:rPr lang="en-GB" dirty="0">
                <a:cs typeface="Arial" panose="020B0604020202020204" pitchFamily="34" charset="0"/>
              </a:rPr>
              <a:t>: high frequencies amplitude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3038ABA-8BEE-08F9-E970-373744135AC1}"/>
              </a:ext>
            </a:extLst>
          </p:cNvPr>
          <p:cNvSpPr txBox="1"/>
          <p:nvPr/>
        </p:nvSpPr>
        <p:spPr>
          <a:xfrm>
            <a:off x="6577821" y="4859437"/>
            <a:ext cx="53138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cs typeface="Arial" panose="020B0604020202020204" pitchFamily="34" charset="0"/>
              </a:rPr>
              <a:t>Distance</a:t>
            </a:r>
            <a:r>
              <a:rPr lang="en-GB" dirty="0">
                <a:cs typeface="Arial" panose="020B0604020202020204" pitchFamily="34" charset="0"/>
              </a:rPr>
              <a:t>: FXs amplitude and rate of occurrence</a:t>
            </a:r>
          </a:p>
        </p:txBody>
      </p:sp>
    </p:spTree>
    <p:extLst>
      <p:ext uri="{BB962C8B-B14F-4D97-AF65-F5344CB8AC3E}">
        <p14:creationId xmlns:p14="http://schemas.microsoft.com/office/powerpoint/2010/main" val="28374914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875A54FF-496F-EC21-8026-41E4B7C4CF93}"/>
              </a:ext>
            </a:extLst>
          </p:cNvPr>
          <p:cNvSpPr txBox="1"/>
          <p:nvPr/>
        </p:nvSpPr>
        <p:spPr>
          <a:xfrm>
            <a:off x="11539629" y="6412637"/>
            <a:ext cx="43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10</a:t>
            </a:r>
          </a:p>
        </p:txBody>
      </p:sp>
      <p:pic>
        <p:nvPicPr>
          <p:cNvPr id="5" name="Immagine 4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8ABB5290-9C21-F7BD-08CC-A293EED8F5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B37A286E-88E3-876F-793E-DB982489D68A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A572B12-818F-56F2-7B85-886E16345899}"/>
              </a:ext>
            </a:extLst>
          </p:cNvPr>
          <p:cNvSpPr txBox="1"/>
          <p:nvPr/>
        </p:nvSpPr>
        <p:spPr>
          <a:xfrm>
            <a:off x="4233952" y="587070"/>
            <a:ext cx="37240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Web Application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574643C-97C0-630B-9C64-7ED0E95C8250}"/>
              </a:ext>
            </a:extLst>
          </p:cNvPr>
          <p:cNvSpPr txBox="1"/>
          <p:nvPr/>
        </p:nvSpPr>
        <p:spPr>
          <a:xfrm>
            <a:off x="5586886" y="1233888"/>
            <a:ext cx="1018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Vue App</a:t>
            </a:r>
          </a:p>
        </p:txBody>
      </p:sp>
      <p:pic>
        <p:nvPicPr>
          <p:cNvPr id="10" name="Immagine 9" descr="Immagine che contiene schermata, testo, arte&#10;&#10;Descrizione generata automaticamente">
            <a:extLst>
              <a:ext uri="{FF2B5EF4-FFF2-40B4-BE49-F238E27FC236}">
                <a16:creationId xmlns:a16="http://schemas.microsoft.com/office/drawing/2014/main" id="{15E8ECF7-7683-9045-E668-B79997CA8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799" y="1824047"/>
            <a:ext cx="7772400" cy="425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06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8527E15-C71D-233B-84B5-3AC61052D39C}"/>
              </a:ext>
            </a:extLst>
          </p:cNvPr>
          <p:cNvSpPr txBox="1"/>
          <p:nvPr/>
        </p:nvSpPr>
        <p:spPr>
          <a:xfrm>
            <a:off x="11539629" y="6412637"/>
            <a:ext cx="43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11</a:t>
            </a:r>
          </a:p>
        </p:txBody>
      </p:sp>
      <p:pic>
        <p:nvPicPr>
          <p:cNvPr id="5" name="Immagine 4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1893392A-6D5F-7663-C48E-78CE3640C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F6926326-15AB-E232-69D3-D3ACCD637FBF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EE07042-5D4F-06CF-41BD-FEB2DA5A6A72}"/>
              </a:ext>
            </a:extLst>
          </p:cNvPr>
          <p:cNvSpPr txBox="1"/>
          <p:nvPr/>
        </p:nvSpPr>
        <p:spPr>
          <a:xfrm>
            <a:off x="3686526" y="368918"/>
            <a:ext cx="4818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Web App Architecture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63CE0CB8-B0D4-43E7-BF19-589286ED58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94793" y="1015249"/>
            <a:ext cx="6780111" cy="5271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6241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E53224C-03E3-1EC9-2A82-DD9F00E4E4C4}"/>
              </a:ext>
            </a:extLst>
          </p:cNvPr>
          <p:cNvSpPr txBox="1"/>
          <p:nvPr/>
        </p:nvSpPr>
        <p:spPr>
          <a:xfrm>
            <a:off x="4694013" y="542008"/>
            <a:ext cx="28039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Engine State</a:t>
            </a:r>
          </a:p>
        </p:txBody>
      </p:sp>
      <p:pic>
        <p:nvPicPr>
          <p:cNvPr id="6" name="Immagine 5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1485A4FF-0A87-72AA-1B83-7E22FDF98F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28086" y="1539586"/>
            <a:ext cx="4379640" cy="4419600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5E9E109-60D3-8D34-BBB8-016FE32E68DD}"/>
              </a:ext>
            </a:extLst>
          </p:cNvPr>
          <p:cNvSpPr txBox="1"/>
          <p:nvPr/>
        </p:nvSpPr>
        <p:spPr>
          <a:xfrm>
            <a:off x="5822651" y="2011918"/>
            <a:ext cx="5911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global state of available parameters is defined as an object, named </a:t>
            </a:r>
            <a:r>
              <a:rPr lang="en-GB" b="1" dirty="0" err="1"/>
              <a:t>engineState</a:t>
            </a:r>
            <a:r>
              <a:rPr lang="en-GB" dirty="0"/>
              <a:t>, in the </a:t>
            </a:r>
            <a:r>
              <a:rPr lang="en-GB" b="1" dirty="0" err="1"/>
              <a:t>ControlInterface</a:t>
            </a:r>
            <a:r>
              <a:rPr lang="en-GB" dirty="0"/>
              <a:t> component within its data function.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3D21AFC-C36D-9CB7-3647-80B09B52891D}"/>
              </a:ext>
            </a:extLst>
          </p:cNvPr>
          <p:cNvSpPr txBox="1"/>
          <p:nvPr/>
        </p:nvSpPr>
        <p:spPr>
          <a:xfrm>
            <a:off x="5822652" y="3369617"/>
            <a:ext cx="59115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This object holds on its turn multiple objects, one for each parameter control displayed within the GUI. 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9ACA683-D7F8-5ADA-DCDF-C8C90ACDD26F}"/>
              </a:ext>
            </a:extLst>
          </p:cNvPr>
          <p:cNvSpPr txBox="1"/>
          <p:nvPr/>
        </p:nvSpPr>
        <p:spPr>
          <a:xfrm>
            <a:off x="5822651" y="4450318"/>
            <a:ext cx="59115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Each one of these objects is passed as a property to the corresponding </a:t>
            </a:r>
            <a:r>
              <a:rPr lang="en-GB" dirty="0" err="1"/>
              <a:t>ControlPanel</a:t>
            </a:r>
            <a:r>
              <a:rPr lang="en-GB" dirty="0"/>
              <a:t> instance (child component) for initialization of its round slider.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1FC59BE-136E-FACE-2869-0FF682FC7F6D}"/>
              </a:ext>
            </a:extLst>
          </p:cNvPr>
          <p:cNvSpPr txBox="1"/>
          <p:nvPr/>
        </p:nvSpPr>
        <p:spPr>
          <a:xfrm>
            <a:off x="11539629" y="6412637"/>
            <a:ext cx="43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12</a:t>
            </a:r>
          </a:p>
        </p:txBody>
      </p:sp>
      <p:pic>
        <p:nvPicPr>
          <p:cNvPr id="12" name="Immagine 11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669FEEA6-E0AF-889D-E3EF-72E0844CF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CAE6718B-22DD-339E-FCC0-E776CEC5A5FA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</p:spTree>
    <p:extLst>
      <p:ext uri="{BB962C8B-B14F-4D97-AF65-F5344CB8AC3E}">
        <p14:creationId xmlns:p14="http://schemas.microsoft.com/office/powerpoint/2010/main" val="144960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654E29CE-B3F9-0923-3C96-6F5EE4B8BCB7}"/>
              </a:ext>
            </a:extLst>
          </p:cNvPr>
          <p:cNvSpPr txBox="1"/>
          <p:nvPr/>
        </p:nvSpPr>
        <p:spPr>
          <a:xfrm>
            <a:off x="11539629" y="6412637"/>
            <a:ext cx="43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13</a:t>
            </a:r>
          </a:p>
        </p:txBody>
      </p:sp>
      <p:pic>
        <p:nvPicPr>
          <p:cNvPr id="5" name="Immagine 4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BA07E858-6478-FF33-B322-4A877D74A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6D94F8A-A786-0478-052C-B80188E41CF1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A1FFBA9F-1C55-A0F9-F9F0-105DEE13DBBC}"/>
              </a:ext>
            </a:extLst>
          </p:cNvPr>
          <p:cNvSpPr txBox="1"/>
          <p:nvPr/>
        </p:nvSpPr>
        <p:spPr>
          <a:xfrm>
            <a:off x="3866062" y="314972"/>
            <a:ext cx="4459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Engine State Update</a:t>
            </a:r>
          </a:p>
        </p:txBody>
      </p:sp>
      <p:pic>
        <p:nvPicPr>
          <p:cNvPr id="11" name="Immagine 10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3C4B8398-51E7-EE2A-3772-2B16DD4EEA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936" y="3661965"/>
            <a:ext cx="6015516" cy="2610257"/>
          </a:xfrm>
          <a:prstGeom prst="rect">
            <a:avLst/>
          </a:prstGeom>
        </p:spPr>
      </p:pic>
      <p:pic>
        <p:nvPicPr>
          <p:cNvPr id="13" name="Immagine 12" descr="Immagine che contiene testo, Software multimediale, software, schermata&#10;&#10;Descrizione generata automaticamente">
            <a:extLst>
              <a:ext uri="{FF2B5EF4-FFF2-40B4-BE49-F238E27FC236}">
                <a16:creationId xmlns:a16="http://schemas.microsoft.com/office/drawing/2014/main" id="{A14E3CCB-42FC-3302-BB6D-C497F9B3D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183" y="2105161"/>
            <a:ext cx="5836186" cy="1268417"/>
          </a:xfrm>
          <a:prstGeom prst="rect">
            <a:avLst/>
          </a:prstGeom>
        </p:spPr>
      </p:pic>
      <p:pic>
        <p:nvPicPr>
          <p:cNvPr id="9" name="Immagine 8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E6394343-6A58-7931-BC50-763D6ED13B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2636" y="2900915"/>
            <a:ext cx="4911916" cy="2533443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A7059CB-2AAF-81ED-C5A9-130DC418BCA6}"/>
              </a:ext>
            </a:extLst>
          </p:cNvPr>
          <p:cNvSpPr txBox="1"/>
          <p:nvPr/>
        </p:nvSpPr>
        <p:spPr>
          <a:xfrm>
            <a:off x="731986" y="1286761"/>
            <a:ext cx="60724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v-model </a:t>
            </a:r>
            <a:r>
              <a:rPr lang="en-GB" dirty="0"/>
              <a:t>directive automatically updates the </a:t>
            </a:r>
            <a:r>
              <a:rPr lang="en-GB" b="1" dirty="0"/>
              <a:t>internal state</a:t>
            </a:r>
            <a:r>
              <a:rPr lang="en-GB" dirty="0"/>
              <a:t> of the single </a:t>
            </a:r>
            <a:r>
              <a:rPr lang="en-GB" b="1" dirty="0" err="1"/>
              <a:t>ControlPanel</a:t>
            </a:r>
            <a:r>
              <a:rPr lang="en-GB" dirty="0"/>
              <a:t> component.</a:t>
            </a:r>
            <a:endParaRPr lang="en-GB" b="1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D081BF6-1C85-36E7-9DB9-2A4E0CAE9FD6}"/>
              </a:ext>
            </a:extLst>
          </p:cNvPr>
          <p:cNvSpPr txBox="1"/>
          <p:nvPr/>
        </p:nvSpPr>
        <p:spPr>
          <a:xfrm>
            <a:off x="7361108" y="1115378"/>
            <a:ext cx="44598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</a:t>
            </a:r>
            <a:r>
              <a:rPr lang="en-GB" b="1" dirty="0"/>
              <a:t>Vue Watcher </a:t>
            </a:r>
            <a:r>
              <a:rPr lang="en-GB" dirty="0"/>
              <a:t>is employed for each instance to emit </a:t>
            </a:r>
            <a:r>
              <a:rPr lang="en-GB" b="1" dirty="0" err="1"/>
              <a:t>stateChange</a:t>
            </a:r>
            <a:r>
              <a:rPr lang="en-GB" i="1" dirty="0"/>
              <a:t> </a:t>
            </a:r>
            <a:r>
              <a:rPr lang="en-GB" dirty="0"/>
              <a:t>custom event that is dispatched to the parent whenever the user modifies the single parameter value.</a:t>
            </a:r>
            <a:r>
              <a:rPr lang="en-GB" i="1" dirty="0"/>
              <a:t> </a:t>
            </a:r>
            <a:endParaRPr lang="en-GB" b="1" dirty="0"/>
          </a:p>
        </p:txBody>
      </p:sp>
    </p:spTree>
    <p:extLst>
      <p:ext uri="{BB962C8B-B14F-4D97-AF65-F5344CB8AC3E}">
        <p14:creationId xmlns:p14="http://schemas.microsoft.com/office/powerpoint/2010/main" val="3982141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93C08A63-8D67-ECD4-DA6D-0B222405E923}"/>
              </a:ext>
            </a:extLst>
          </p:cNvPr>
          <p:cNvSpPr txBox="1"/>
          <p:nvPr/>
        </p:nvSpPr>
        <p:spPr>
          <a:xfrm>
            <a:off x="2788043" y="763529"/>
            <a:ext cx="66159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OSC Communication over UDP</a:t>
            </a:r>
          </a:p>
        </p:txBody>
      </p:sp>
      <p:pic>
        <p:nvPicPr>
          <p:cNvPr id="11" name="Immagine 10" descr="Immagine che contiene testo, Carattere, schermata, logo&#10;&#10;Descrizione generata automaticamente">
            <a:extLst>
              <a:ext uri="{FF2B5EF4-FFF2-40B4-BE49-F238E27FC236}">
                <a16:creationId xmlns:a16="http://schemas.microsoft.com/office/drawing/2014/main" id="{7A698E13-AB2F-B5CC-428F-2CB315ECC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757" y="3914129"/>
            <a:ext cx="8940151" cy="1717204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4C069162-E9A0-0B57-B2C6-C36A87936B01}"/>
              </a:ext>
            </a:extLst>
          </p:cNvPr>
          <p:cNvSpPr txBox="1"/>
          <p:nvPr/>
        </p:nvSpPr>
        <p:spPr>
          <a:xfrm>
            <a:off x="1164886" y="1721396"/>
            <a:ext cx="98622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The </a:t>
            </a:r>
            <a:r>
              <a:rPr lang="en-GB" b="1" dirty="0"/>
              <a:t>OSC Communication</a:t>
            </a:r>
            <a:r>
              <a:rPr lang="en-GB" dirty="0"/>
              <a:t> between the </a:t>
            </a:r>
            <a:r>
              <a:rPr lang="en-GB" b="1" dirty="0"/>
              <a:t>Web App </a:t>
            </a:r>
            <a:r>
              <a:rPr lang="en-GB" dirty="0"/>
              <a:t>and </a:t>
            </a:r>
            <a:r>
              <a:rPr lang="en-GB" b="1" dirty="0"/>
              <a:t>Unreal Engine </a:t>
            </a:r>
            <a:r>
              <a:rPr lang="en-GB" dirty="0"/>
              <a:t>was implemented through a </a:t>
            </a:r>
            <a:r>
              <a:rPr lang="en-GB" b="1" dirty="0"/>
              <a:t>Node WebSocket Server </a:t>
            </a:r>
            <a:r>
              <a:rPr lang="en-GB" dirty="0"/>
              <a:t>listening to OSC Messages coming from an </a:t>
            </a:r>
            <a:r>
              <a:rPr lang="en-GB" b="1" dirty="0"/>
              <a:t>OSC WebSocket Client </a:t>
            </a:r>
            <a:r>
              <a:rPr lang="en-GB" dirty="0"/>
              <a:t>running within the Vue App.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0D04A1A-BF11-1D0D-B334-A4BA10125628}"/>
              </a:ext>
            </a:extLst>
          </p:cNvPr>
          <p:cNvSpPr txBox="1"/>
          <p:nvPr/>
        </p:nvSpPr>
        <p:spPr>
          <a:xfrm>
            <a:off x="1164886" y="2956262"/>
            <a:ext cx="9862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/>
              <a:t>OSC Messages </a:t>
            </a:r>
            <a:r>
              <a:rPr lang="en-GB" dirty="0"/>
              <a:t>are then </a:t>
            </a:r>
            <a:r>
              <a:rPr lang="en-GB" b="1" dirty="0"/>
              <a:t>broadcasted over UDP </a:t>
            </a:r>
            <a:r>
              <a:rPr lang="en-GB" dirty="0"/>
              <a:t>to the receiver, which could run on the same machine or on a remote one.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1D001A4-E39D-BD55-8438-F6486FCD7BE9}"/>
              </a:ext>
            </a:extLst>
          </p:cNvPr>
          <p:cNvSpPr txBox="1"/>
          <p:nvPr/>
        </p:nvSpPr>
        <p:spPr>
          <a:xfrm>
            <a:off x="11539629" y="6412637"/>
            <a:ext cx="43570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14</a:t>
            </a:r>
          </a:p>
        </p:txBody>
      </p:sp>
      <p:pic>
        <p:nvPicPr>
          <p:cNvPr id="19" name="Immagine 18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E7A3398A-9BC6-2E7B-60E2-DB20B115D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ABBEB92B-6250-4C98-68D1-72052D4FEA4E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</p:spTree>
    <p:extLst>
      <p:ext uri="{BB962C8B-B14F-4D97-AF65-F5344CB8AC3E}">
        <p14:creationId xmlns:p14="http://schemas.microsoft.com/office/powerpoint/2010/main" val="1245971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EC0CF6BD-3B3E-1D61-C53D-54685ACAB0D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0" y="11"/>
            <a:ext cx="12191980" cy="6857988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1C9947-6B7B-BC29-4EC9-B6089682B5D4}"/>
              </a:ext>
            </a:extLst>
          </p:cNvPr>
          <p:cNvSpPr txBox="1"/>
          <p:nvPr/>
        </p:nvSpPr>
        <p:spPr>
          <a:xfrm>
            <a:off x="4585252" y="1046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8A0AE96-653E-00D1-FA42-E1450DE103E6}"/>
              </a:ext>
            </a:extLst>
          </p:cNvPr>
          <p:cNvSpPr txBox="1"/>
          <p:nvPr/>
        </p:nvSpPr>
        <p:spPr>
          <a:xfrm>
            <a:off x="727910" y="5487912"/>
            <a:ext cx="4864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600" dirty="0">
                <a:solidFill>
                  <a:schemeClr val="bg1"/>
                </a:solidFill>
                <a:latin typeface="Bauhaus 93" pitchFamily="82" charset="77"/>
              </a:rPr>
              <a:t>Let’s jump into Space!</a:t>
            </a:r>
          </a:p>
        </p:txBody>
      </p:sp>
    </p:spTree>
    <p:extLst>
      <p:ext uri="{BB962C8B-B14F-4D97-AF65-F5344CB8AC3E}">
        <p14:creationId xmlns:p14="http://schemas.microsoft.com/office/powerpoint/2010/main" val="24340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9F7A99-448C-28AC-F2DA-6FC413BCF5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3086" b="13086"/>
          <a:stretch/>
        </p:blipFill>
        <p:spPr>
          <a:xfrm>
            <a:off x="20" y="-1"/>
            <a:ext cx="12191979" cy="5063112"/>
          </a:xfrm>
          <a:prstGeom prst="rect">
            <a:avLst/>
          </a:prstGeom>
          <a:noFill/>
        </p:spPr>
      </p:pic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A8A785A-72CE-41BC-2FDF-C0364E19F546}"/>
              </a:ext>
            </a:extLst>
          </p:cNvPr>
          <p:cNvSpPr txBox="1"/>
          <p:nvPr/>
        </p:nvSpPr>
        <p:spPr>
          <a:xfrm>
            <a:off x="4737294" y="5536205"/>
            <a:ext cx="27174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dirty="0">
                <a:latin typeface="Bauhaus 93" pitchFamily="82" charset="77"/>
              </a:rPr>
              <a:t>THANK YOU!</a:t>
            </a:r>
          </a:p>
        </p:txBody>
      </p:sp>
      <p:pic>
        <p:nvPicPr>
          <p:cNvPr id="31" name="Immagine 30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06EB2C1C-37F9-9416-CFC8-AB25F91C37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82377" y="6109215"/>
            <a:ext cx="2332924" cy="699877"/>
          </a:xfrm>
          <a:prstGeom prst="rect">
            <a:avLst/>
          </a:prstGeom>
        </p:spPr>
      </p:pic>
      <p:pic>
        <p:nvPicPr>
          <p:cNvPr id="35" name="Immagine 34" descr="Immagine che contiene Carattere, testo, simbolo, Blu elettrico&#10;&#10;Descrizione generata automaticamente">
            <a:extLst>
              <a:ext uri="{FF2B5EF4-FFF2-40B4-BE49-F238E27FC236}">
                <a16:creationId xmlns:a16="http://schemas.microsoft.com/office/drawing/2014/main" id="{70F061FD-B4D4-213A-71B3-5AD6210E2E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2809" y="5200737"/>
            <a:ext cx="862492" cy="770852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560C5B63-21DC-F719-0CB6-33A5CA608C04}"/>
              </a:ext>
            </a:extLst>
          </p:cNvPr>
          <p:cNvSpPr txBox="1"/>
          <p:nvPr/>
        </p:nvSpPr>
        <p:spPr>
          <a:xfrm>
            <a:off x="548030" y="520745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Bauhaus 93" pitchFamily="82" charset="77"/>
              </a:rPr>
              <a:t>Group Members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90846D93-B3CD-7F0C-7465-F54FA0C0DC6B}"/>
              </a:ext>
            </a:extLst>
          </p:cNvPr>
          <p:cNvSpPr txBox="1"/>
          <p:nvPr/>
        </p:nvSpPr>
        <p:spPr>
          <a:xfrm>
            <a:off x="548040" y="555001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Riccardo Di Bella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4224970D-B485-447A-32EF-94FDF490425A}"/>
              </a:ext>
            </a:extLst>
          </p:cNvPr>
          <p:cNvSpPr txBox="1"/>
          <p:nvPr/>
        </p:nvSpPr>
        <p:spPr>
          <a:xfrm>
            <a:off x="548040" y="5859371"/>
            <a:ext cx="160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Marco </a:t>
            </a:r>
            <a:r>
              <a:rPr lang="en-GB" dirty="0" err="1"/>
              <a:t>Muraro</a:t>
            </a:r>
            <a:endParaRPr lang="en-GB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DF1CD41D-1A18-5227-A806-17E4E744BE45}"/>
              </a:ext>
            </a:extLst>
          </p:cNvPr>
          <p:cNvSpPr txBox="1"/>
          <p:nvPr/>
        </p:nvSpPr>
        <p:spPr>
          <a:xfrm>
            <a:off x="548041" y="6212907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Stefano </a:t>
            </a:r>
            <a:r>
              <a:rPr lang="en-GB" dirty="0" err="1"/>
              <a:t>Ravasi</a:t>
            </a:r>
            <a:endParaRPr lang="en-GB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8400ED5D-682D-3802-2515-131351CD42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8030" y="3548860"/>
            <a:ext cx="4294414" cy="550011"/>
          </a:xfrm>
        </p:spPr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OBLIVION</a:t>
            </a:r>
          </a:p>
        </p:txBody>
      </p:sp>
      <p:sp>
        <p:nvSpPr>
          <p:cNvPr id="6" name="Sottotitolo 2">
            <a:extLst>
              <a:ext uri="{FF2B5EF4-FFF2-40B4-BE49-F238E27FC236}">
                <a16:creationId xmlns:a16="http://schemas.microsoft.com/office/drawing/2014/main" id="{D5DBB728-1C1F-3754-34C5-EAD185A48D45}"/>
              </a:ext>
            </a:extLst>
          </p:cNvPr>
          <p:cNvSpPr txBox="1">
            <a:spLocks/>
          </p:cNvSpPr>
          <p:nvPr/>
        </p:nvSpPr>
        <p:spPr>
          <a:xfrm>
            <a:off x="534241" y="3131560"/>
            <a:ext cx="4294414" cy="4892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GB" dirty="0">
                <a:solidFill>
                  <a:srgbClr val="FFFFFF"/>
                </a:solidFill>
              </a:rPr>
              <a:t>Creative Installation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F83CC4-879D-D15C-0FA1-D59583B7E42B}"/>
              </a:ext>
            </a:extLst>
          </p:cNvPr>
          <p:cNvSpPr txBox="1"/>
          <p:nvPr/>
        </p:nvSpPr>
        <p:spPr>
          <a:xfrm>
            <a:off x="536398" y="4243213"/>
            <a:ext cx="42290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Interactive Black Hole Visualization and </a:t>
            </a:r>
          </a:p>
          <a:p>
            <a:r>
              <a:rPr lang="en-GB" dirty="0">
                <a:solidFill>
                  <a:schemeClr val="bg1"/>
                </a:solidFill>
              </a:rPr>
              <a:t>Artistic Sonorization</a:t>
            </a:r>
          </a:p>
        </p:txBody>
      </p:sp>
    </p:spTree>
    <p:extLst>
      <p:ext uri="{BB962C8B-B14F-4D97-AF65-F5344CB8AC3E}">
        <p14:creationId xmlns:p14="http://schemas.microsoft.com/office/powerpoint/2010/main" val="1415495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F568365B-CFC4-322F-FD2E-45E6C15767E3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9FB796-D1C1-258C-8037-BE2D753533ED}"/>
              </a:ext>
            </a:extLst>
          </p:cNvPr>
          <p:cNvSpPr txBox="1"/>
          <p:nvPr/>
        </p:nvSpPr>
        <p:spPr>
          <a:xfrm>
            <a:off x="11539629" y="6412637"/>
            <a:ext cx="281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1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1C9947-6B7B-BC29-4EC9-B6089682B5D4}"/>
              </a:ext>
            </a:extLst>
          </p:cNvPr>
          <p:cNvSpPr txBox="1"/>
          <p:nvPr/>
        </p:nvSpPr>
        <p:spPr>
          <a:xfrm>
            <a:off x="4585252" y="1046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44410B-1D41-9A37-750F-CD277EF2B5BC}"/>
              </a:ext>
            </a:extLst>
          </p:cNvPr>
          <p:cNvSpPr txBox="1"/>
          <p:nvPr/>
        </p:nvSpPr>
        <p:spPr>
          <a:xfrm>
            <a:off x="3724197" y="585257"/>
            <a:ext cx="4743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What is a black hole?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D54C5A3-4B60-50F9-3749-2FB56347C3A9}"/>
              </a:ext>
            </a:extLst>
          </p:cNvPr>
          <p:cNvSpPr txBox="1"/>
          <p:nvPr/>
        </p:nvSpPr>
        <p:spPr>
          <a:xfrm>
            <a:off x="2078714" y="1494297"/>
            <a:ext cx="8034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Huge concentration of matter packed into a very tiny space, called </a:t>
            </a:r>
            <a:r>
              <a:rPr lang="en-GB" b="1" dirty="0"/>
              <a:t>singularity</a:t>
            </a:r>
            <a:r>
              <a:rPr lang="en-GB" dirty="0"/>
              <a:t>.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A65B4A0B-7EB4-AE74-2061-4FD810BE9CE5}"/>
              </a:ext>
            </a:extLst>
          </p:cNvPr>
          <p:cNvSpPr txBox="1"/>
          <p:nvPr/>
        </p:nvSpPr>
        <p:spPr>
          <a:xfrm>
            <a:off x="2078713" y="1997897"/>
            <a:ext cx="83946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 black hole is so dense that the gravitation pull just beneath its surface, the </a:t>
            </a:r>
            <a:r>
              <a:rPr lang="en-GB" b="1" dirty="0"/>
              <a:t>event horizon</a:t>
            </a:r>
            <a:r>
              <a:rPr lang="en-GB" dirty="0"/>
              <a:t>, is so strong that nothing, not even light, can escape.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37942A9-A4B4-9C4F-A911-735573D064A2}"/>
              </a:ext>
            </a:extLst>
          </p:cNvPr>
          <p:cNvSpPr txBox="1"/>
          <p:nvPr/>
        </p:nvSpPr>
        <p:spPr>
          <a:xfrm>
            <a:off x="7702528" y="3429000"/>
            <a:ext cx="16866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latin typeface="+mj-lt"/>
              </a:rPr>
              <a:t>Accretion Disk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AFA391C5-E6C7-4CD7-4E7C-54500D0DDEC9}"/>
              </a:ext>
            </a:extLst>
          </p:cNvPr>
          <p:cNvSpPr txBox="1"/>
          <p:nvPr/>
        </p:nvSpPr>
        <p:spPr>
          <a:xfrm>
            <a:off x="6630261" y="3929141"/>
            <a:ext cx="38431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Some black holes are surrounded by </a:t>
            </a:r>
            <a:r>
              <a:rPr lang="en-GB" b="1" dirty="0"/>
              <a:t>hot, swirling matter progressively falling inward towards the event horizon</a:t>
            </a:r>
            <a:r>
              <a:rPr lang="en-GB" dirty="0"/>
              <a:t>.</a:t>
            </a:r>
          </a:p>
        </p:txBody>
      </p:sp>
      <p:pic>
        <p:nvPicPr>
          <p:cNvPr id="21" name="Immagine 20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F5FECF3C-266A-2748-227E-AED07DC6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pic>
        <p:nvPicPr>
          <p:cNvPr id="3" name="Picture 3">
            <a:extLst>
              <a:ext uri="{FF2B5EF4-FFF2-40B4-BE49-F238E27FC236}">
                <a16:creationId xmlns:a16="http://schemas.microsoft.com/office/drawing/2014/main" id="{2A3A7257-DC67-A898-08B0-5896C08B4F9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366733" y="2857029"/>
            <a:ext cx="3344552" cy="334455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254586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9FB796-D1C1-258C-8037-BE2D753533ED}"/>
              </a:ext>
            </a:extLst>
          </p:cNvPr>
          <p:cNvSpPr txBox="1"/>
          <p:nvPr/>
        </p:nvSpPr>
        <p:spPr>
          <a:xfrm>
            <a:off x="11539629" y="6412637"/>
            <a:ext cx="281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2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1C9947-6B7B-BC29-4EC9-B6089682B5D4}"/>
              </a:ext>
            </a:extLst>
          </p:cNvPr>
          <p:cNvSpPr txBox="1"/>
          <p:nvPr/>
        </p:nvSpPr>
        <p:spPr>
          <a:xfrm>
            <a:off x="4585252" y="1046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44410B-1D41-9A37-750F-CD277EF2B5BC}"/>
              </a:ext>
            </a:extLst>
          </p:cNvPr>
          <p:cNvSpPr txBox="1"/>
          <p:nvPr/>
        </p:nvSpPr>
        <p:spPr>
          <a:xfrm>
            <a:off x="4681189" y="608533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Architecture</a:t>
            </a:r>
          </a:p>
        </p:txBody>
      </p:sp>
      <p:pic>
        <p:nvPicPr>
          <p:cNvPr id="7" name="Immagine 6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D43C9875-DE35-1F84-AC3A-2FFE6CA7A4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09791AA0-6E36-A45D-053D-AB4A47A99D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773871" y="1766834"/>
            <a:ext cx="8644254" cy="4280537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34462DB-D751-EC1F-370B-44A3475AB2CC}"/>
              </a:ext>
            </a:extLst>
          </p:cNvPr>
          <p:cNvSpPr txBox="1"/>
          <p:nvPr/>
        </p:nvSpPr>
        <p:spPr>
          <a:xfrm>
            <a:off x="5281828" y="1255529"/>
            <a:ext cx="1717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Single Machine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55EB6FB4-1BA5-7FE5-43ED-431CDF9898A9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</p:spTree>
    <p:extLst>
      <p:ext uri="{BB962C8B-B14F-4D97-AF65-F5344CB8AC3E}">
        <p14:creationId xmlns:p14="http://schemas.microsoft.com/office/powerpoint/2010/main" val="2789084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9FB796-D1C1-258C-8037-BE2D753533ED}"/>
              </a:ext>
            </a:extLst>
          </p:cNvPr>
          <p:cNvSpPr txBox="1"/>
          <p:nvPr/>
        </p:nvSpPr>
        <p:spPr>
          <a:xfrm>
            <a:off x="11539629" y="6412637"/>
            <a:ext cx="281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3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1C9947-6B7B-BC29-4EC9-B6089682B5D4}"/>
              </a:ext>
            </a:extLst>
          </p:cNvPr>
          <p:cNvSpPr txBox="1"/>
          <p:nvPr/>
        </p:nvSpPr>
        <p:spPr>
          <a:xfrm>
            <a:off x="4585252" y="1046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17" name="Immagine 16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A60F0A14-A562-D171-7787-4BDADD1F2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54CCFD-176C-8CCE-7056-A9A009F867B5}"/>
              </a:ext>
            </a:extLst>
          </p:cNvPr>
          <p:cNvSpPr txBox="1"/>
          <p:nvPr/>
        </p:nvSpPr>
        <p:spPr>
          <a:xfrm>
            <a:off x="4681189" y="608533"/>
            <a:ext cx="2829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Architecture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351A2A82-AAD0-5A54-B8A8-0CB3B26B7C3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06919" y="1693253"/>
            <a:ext cx="7978158" cy="442770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93711FBB-5045-8388-1F27-358DD9CD1BAE}"/>
              </a:ext>
            </a:extLst>
          </p:cNvPr>
          <p:cNvSpPr txBox="1"/>
          <p:nvPr/>
        </p:nvSpPr>
        <p:spPr>
          <a:xfrm>
            <a:off x="5086263" y="1255529"/>
            <a:ext cx="2108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Separate Machines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17614635-C0D0-EE7F-0790-C5818C40E462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</p:spTree>
    <p:extLst>
      <p:ext uri="{BB962C8B-B14F-4D97-AF65-F5344CB8AC3E}">
        <p14:creationId xmlns:p14="http://schemas.microsoft.com/office/powerpoint/2010/main" val="3346340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9FB796-D1C1-258C-8037-BE2D753533ED}"/>
              </a:ext>
            </a:extLst>
          </p:cNvPr>
          <p:cNvSpPr txBox="1"/>
          <p:nvPr/>
        </p:nvSpPr>
        <p:spPr>
          <a:xfrm>
            <a:off x="11539629" y="6412637"/>
            <a:ext cx="281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4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1C9947-6B7B-BC29-4EC9-B6089682B5D4}"/>
              </a:ext>
            </a:extLst>
          </p:cNvPr>
          <p:cNvSpPr txBox="1"/>
          <p:nvPr/>
        </p:nvSpPr>
        <p:spPr>
          <a:xfrm>
            <a:off x="4585252" y="1046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3" name="Immagine 3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6F0FAE6C-849E-6B0E-B2A2-DA235996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2" name="CasellaDiTesto 11">
            <a:extLst>
              <a:ext uri="{FF2B5EF4-FFF2-40B4-BE49-F238E27FC236}">
                <a16:creationId xmlns:a16="http://schemas.microsoft.com/office/drawing/2014/main" id="{E05BC694-B242-FA55-E37A-88EF385529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050" y="604838"/>
            <a:ext cx="4787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randview Display" panose="020B05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randview Display" panose="020B05020402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randview Display" panose="020B05020402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it-IT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Black Hole Rendering</a:t>
            </a:r>
          </a:p>
        </p:txBody>
      </p:sp>
      <p:sp>
        <p:nvSpPr>
          <p:cNvPr id="3" name="CasellaDiTesto 12">
            <a:extLst>
              <a:ext uri="{FF2B5EF4-FFF2-40B4-BE49-F238E27FC236}">
                <a16:creationId xmlns:a16="http://schemas.microsoft.com/office/drawing/2014/main" id="{32CA8C90-449F-BBDE-4787-FCAE62EB4F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963" y="1689100"/>
            <a:ext cx="56991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randview Display" panose="020B05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randview Display" panose="020B05020402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randview Display" panose="020B05020402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800"/>
              <a:t>Implemented as a custom </a:t>
            </a:r>
            <a:r>
              <a:rPr lang="it-IT" altLang="it-IT" sz="1800" b="1"/>
              <a:t>shader </a:t>
            </a:r>
            <a:r>
              <a:rPr lang="it-IT" altLang="it-IT" sz="1800"/>
              <a:t>inside Unreal Engine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047125FD-4AFA-20DF-5BB8-0469753374C5}"/>
              </a:ext>
            </a:extLst>
          </p:cNvPr>
          <p:cNvSpPr txBox="1"/>
          <p:nvPr/>
        </p:nvSpPr>
        <p:spPr>
          <a:xfrm>
            <a:off x="588963" y="3340100"/>
            <a:ext cx="4330700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b="1" dirty="0" err="1">
                <a:latin typeface="+mj-lt"/>
              </a:rPr>
              <a:t>Gravitational</a:t>
            </a:r>
            <a:r>
              <a:rPr lang="it-IT" b="1" dirty="0">
                <a:latin typeface="+mj-lt"/>
              </a:rPr>
              <a:t> </a:t>
            </a:r>
            <a:r>
              <a:rPr lang="it-IT" b="1" dirty="0" err="1">
                <a:latin typeface="+mj-lt"/>
              </a:rPr>
              <a:t>Lensing</a:t>
            </a:r>
            <a:r>
              <a:rPr lang="it-IT" b="1" dirty="0">
                <a:latin typeface="+mj-lt"/>
              </a:rPr>
              <a:t> </a:t>
            </a:r>
            <a:r>
              <a:rPr lang="it-IT" dirty="0">
                <a:latin typeface="+mn-lt"/>
              </a:rPr>
              <a:t>– </a:t>
            </a:r>
            <a:r>
              <a:rPr lang="it-IT" dirty="0" err="1">
                <a:latin typeface="+mn-lt"/>
              </a:rPr>
              <a:t>simplified</a:t>
            </a:r>
            <a:r>
              <a:rPr lang="it-IT" dirty="0">
                <a:latin typeface="+mn-lt"/>
              </a:rPr>
              <a:t> model</a:t>
            </a:r>
          </a:p>
        </p:txBody>
      </p:sp>
      <p:pic>
        <p:nvPicPr>
          <p:cNvPr id="7" name="Immagine 2" descr="Immagine che contiene schermata, linea, diagramma, Elementi grafici&#10;&#10;Descrizione generata automaticamente">
            <a:extLst>
              <a:ext uri="{FF2B5EF4-FFF2-40B4-BE49-F238E27FC236}">
                <a16:creationId xmlns:a16="http://schemas.microsoft.com/office/drawing/2014/main" id="{7134A433-CA5F-516F-B96D-3ADAB816D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450" y="2978150"/>
            <a:ext cx="6224588" cy="311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CasellaDiTesto 5">
            <a:extLst>
              <a:ext uri="{FF2B5EF4-FFF2-40B4-BE49-F238E27FC236}">
                <a16:creationId xmlns:a16="http://schemas.microsoft.com/office/drawing/2014/main" id="{8D3FB97A-5C2B-495B-D898-93CCDA7E3F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7264" y="2124075"/>
            <a:ext cx="4107106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randview Display" panose="020B05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randview Display" panose="020B05020402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randview Display" panose="020B05020402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it-IT" altLang="it-IT" sz="1800" b="1" dirty="0"/>
              <a:t>Ray </a:t>
            </a:r>
            <a:r>
              <a:rPr lang="it-IT" altLang="it-IT" sz="1800" b="1" dirty="0" err="1"/>
              <a:t>Marching</a:t>
            </a:r>
            <a:r>
              <a:rPr lang="it-IT" altLang="it-IT" sz="1800" b="1" dirty="0"/>
              <a:t> </a:t>
            </a:r>
            <a:r>
              <a:rPr lang="it-IT" altLang="it-IT" sz="1800" dirty="0"/>
              <a:t>technique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</a:pPr>
            <a:r>
              <a:rPr lang="it-IT" altLang="it-IT" sz="1800" dirty="0"/>
              <a:t>Scene inside a </a:t>
            </a:r>
            <a:r>
              <a:rPr lang="it-IT" altLang="it-IT" sz="1800" dirty="0" err="1"/>
              <a:t>sphere</a:t>
            </a:r>
            <a:r>
              <a:rPr lang="it-IT" altLang="it-IT" sz="1800" dirty="0"/>
              <a:t> </a:t>
            </a:r>
            <a:r>
              <a:rPr lang="it-IT" altLang="it-IT" sz="1800" dirty="0" err="1"/>
              <a:t>covered</a:t>
            </a:r>
            <a:r>
              <a:rPr lang="it-IT" altLang="it-IT" sz="1800" dirty="0"/>
              <a:t> by </a:t>
            </a:r>
            <a:r>
              <a:rPr lang="it-IT" altLang="it-IT" sz="1800" dirty="0" err="1"/>
              <a:t>sky</a:t>
            </a:r>
            <a:r>
              <a:rPr lang="it-IT" altLang="it-IT" sz="1800" dirty="0"/>
              <a:t> </a:t>
            </a:r>
            <a:r>
              <a:rPr lang="it-IT" altLang="it-IT" sz="1800" dirty="0" err="1"/>
              <a:t>space</a:t>
            </a:r>
            <a:r>
              <a:rPr lang="it-IT" altLang="it-IT" sz="1800" dirty="0"/>
              <a:t> texture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613C35E5-17CB-8A9C-E471-569F5F50E5C2}"/>
              </a:ext>
            </a:extLst>
          </p:cNvPr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243091" y="3975842"/>
            <a:ext cx="3023015" cy="952953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>
              <a:defRPr/>
            </a:pPr>
            <a:r>
              <a:rPr lang="it-IT">
                <a:noFill/>
              </a:rPr>
              <a:t> 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8440B6E1-C1A3-C7A2-3431-BE259BF17685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</p:spTree>
    <p:extLst>
      <p:ext uri="{BB962C8B-B14F-4D97-AF65-F5344CB8AC3E}">
        <p14:creationId xmlns:p14="http://schemas.microsoft.com/office/powerpoint/2010/main" val="97004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9FB796-D1C1-258C-8037-BE2D753533ED}"/>
              </a:ext>
            </a:extLst>
          </p:cNvPr>
          <p:cNvSpPr txBox="1"/>
          <p:nvPr/>
        </p:nvSpPr>
        <p:spPr>
          <a:xfrm>
            <a:off x="11539629" y="6412637"/>
            <a:ext cx="281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5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1C9947-6B7B-BC29-4EC9-B6089682B5D4}"/>
              </a:ext>
            </a:extLst>
          </p:cNvPr>
          <p:cNvSpPr txBox="1"/>
          <p:nvPr/>
        </p:nvSpPr>
        <p:spPr>
          <a:xfrm>
            <a:off x="4585252" y="1046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1" name="Immagine 20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F5FECF3C-266A-2748-227E-AED07DC6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2" name="CasellaDiTesto 11">
            <a:extLst>
              <a:ext uri="{FF2B5EF4-FFF2-40B4-BE49-F238E27FC236}">
                <a16:creationId xmlns:a16="http://schemas.microsoft.com/office/drawing/2014/main" id="{178491E0-0DF9-2EEA-3ABE-BB904AC772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050" y="382101"/>
            <a:ext cx="4787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randview Display" panose="020B05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randview Display" panose="020B05020402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randview Display" panose="020B05020402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it-IT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Black Hole Rendering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C1D426C-D9EF-73ED-18E4-AB72AE2C7A52}"/>
              </a:ext>
            </a:extLst>
          </p:cNvPr>
          <p:cNvSpPr txBox="1"/>
          <p:nvPr/>
        </p:nvSpPr>
        <p:spPr>
          <a:xfrm>
            <a:off x="678415" y="1041794"/>
            <a:ext cx="39068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b="1" dirty="0" err="1">
                <a:latin typeface="+mj-lt"/>
              </a:rPr>
              <a:t>Accretion</a:t>
            </a:r>
            <a:r>
              <a:rPr lang="it-IT" b="1" dirty="0">
                <a:latin typeface="+mj-lt"/>
              </a:rPr>
              <a:t> Disk – Rendering </a:t>
            </a:r>
            <a:r>
              <a:rPr lang="it-IT" b="1" dirty="0" err="1">
                <a:latin typeface="+mj-lt"/>
              </a:rPr>
              <a:t>Process</a:t>
            </a:r>
            <a:endParaRPr lang="it-IT" b="1" dirty="0">
              <a:latin typeface="+mj-lt"/>
            </a:endParaRPr>
          </a:p>
        </p:txBody>
      </p:sp>
      <p:pic>
        <p:nvPicPr>
          <p:cNvPr id="7" name="Immagine 21" descr="Immagine che contiene spazio, Oggetto astronomico, Spazio esterno, Universo&#10;&#10;Descrizione generata automaticamente">
            <a:extLst>
              <a:ext uri="{FF2B5EF4-FFF2-40B4-BE49-F238E27FC236}">
                <a16:creationId xmlns:a16="http://schemas.microsoft.com/office/drawing/2014/main" id="{EA551788-1F2B-F6BE-69E6-A079CF67B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099" y="1967664"/>
            <a:ext cx="5375275" cy="333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Immagine 23" descr="Immagine che contiene vortice, cerchio, spirale, spazio&#10;&#10;Descrizione generata automaticamente">
            <a:extLst>
              <a:ext uri="{FF2B5EF4-FFF2-40B4-BE49-F238E27FC236}">
                <a16:creationId xmlns:a16="http://schemas.microsoft.com/office/drawing/2014/main" id="{00D8E1D1-3AF7-D28A-D8DC-AAE167624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063" y="3826533"/>
            <a:ext cx="2547938" cy="2547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CasellaDiTesto 24">
            <a:extLst>
              <a:ext uri="{FF2B5EF4-FFF2-40B4-BE49-F238E27FC236}">
                <a16:creationId xmlns:a16="http://schemas.microsoft.com/office/drawing/2014/main" id="{668DA159-EE4B-64A5-2C22-E31DC5F63B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91071" y="5382424"/>
            <a:ext cx="25479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randview Display" panose="020B05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randview Display" panose="020B05020402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randview Display" panose="020B05020402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800" dirty="0"/>
              <a:t>Disk texture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29209A3-4973-162D-6DBA-65A12CAC4549}"/>
              </a:ext>
            </a:extLst>
          </p:cNvPr>
          <p:cNvSpPr txBox="1"/>
          <p:nvPr/>
        </p:nvSpPr>
        <p:spPr>
          <a:xfrm>
            <a:off x="926123" y="264188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9DEA5907-59F3-E44E-CF9D-E3BA87E8BAC7}"/>
              </a:ext>
            </a:extLst>
          </p:cNvPr>
          <p:cNvSpPr txBox="1"/>
          <p:nvPr/>
        </p:nvSpPr>
        <p:spPr>
          <a:xfrm>
            <a:off x="1046795" y="1501646"/>
            <a:ext cx="4017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+mn-lt"/>
              </a:rPr>
              <a:t>Check </a:t>
            </a:r>
            <a:r>
              <a:rPr lang="it-IT" sz="1800" dirty="0" err="1">
                <a:latin typeface="+mn-lt"/>
              </a:rPr>
              <a:t>intersection</a:t>
            </a:r>
            <a:r>
              <a:rPr lang="it-IT" sz="1800" dirty="0">
                <a:latin typeface="+mn-lt"/>
              </a:rPr>
              <a:t> with disk </a:t>
            </a:r>
            <a:r>
              <a:rPr lang="it-IT" sz="1800" dirty="0" err="1">
                <a:latin typeface="+mn-lt"/>
              </a:rPr>
              <a:t>region</a:t>
            </a:r>
            <a:endParaRPr lang="it-IT" sz="1800" dirty="0">
              <a:latin typeface="+mn-lt"/>
            </a:endParaRP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1BDA23AE-ECC5-611E-C742-6BF21F5204F4}"/>
              </a:ext>
            </a:extLst>
          </p:cNvPr>
          <p:cNvSpPr txBox="1"/>
          <p:nvPr/>
        </p:nvSpPr>
        <p:spPr>
          <a:xfrm>
            <a:off x="1046795" y="1877596"/>
            <a:ext cx="47981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+mn-lt"/>
              </a:rPr>
              <a:t>Compute </a:t>
            </a:r>
            <a:r>
              <a:rPr lang="it-IT" sz="1800" b="1" dirty="0" err="1">
                <a:latin typeface="+mn-lt"/>
              </a:rPr>
              <a:t>density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using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pre-defined</a:t>
            </a:r>
            <a:r>
              <a:rPr lang="it-IT" sz="1800" dirty="0">
                <a:latin typeface="+mn-lt"/>
              </a:rPr>
              <a:t> texture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C41A852-B1CB-A339-A64D-A2DADF940286}"/>
              </a:ext>
            </a:extLst>
          </p:cNvPr>
          <p:cNvSpPr txBox="1"/>
          <p:nvPr/>
        </p:nvSpPr>
        <p:spPr>
          <a:xfrm>
            <a:off x="1046795" y="2259879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+mn-lt"/>
              </a:rPr>
              <a:t>Compute light </a:t>
            </a:r>
            <a:r>
              <a:rPr lang="it-IT" sz="1800" dirty="0" err="1">
                <a:latin typeface="+mn-lt"/>
              </a:rPr>
              <a:t>intensity</a:t>
            </a:r>
            <a:r>
              <a:rPr lang="it-IT" sz="1800" dirty="0">
                <a:latin typeface="+mn-lt"/>
              </a:rPr>
              <a:t> </a:t>
            </a:r>
            <a:r>
              <a:rPr lang="it-IT" sz="1800" dirty="0" err="1">
                <a:latin typeface="+mn-lt"/>
              </a:rPr>
              <a:t>using</a:t>
            </a:r>
            <a:r>
              <a:rPr lang="it-IT" sz="1800" dirty="0">
                <a:latin typeface="+mn-lt"/>
              </a:rPr>
              <a:t> </a:t>
            </a:r>
            <a:r>
              <a:rPr lang="it-IT" sz="1800" b="1" dirty="0" err="1">
                <a:latin typeface="+mn-lt"/>
              </a:rPr>
              <a:t>square</a:t>
            </a:r>
            <a:r>
              <a:rPr lang="it-IT" sz="1800" b="1" dirty="0">
                <a:latin typeface="+mn-lt"/>
              </a:rPr>
              <a:t> roll-off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1F0DC54C-EE33-BF05-F422-B4B69F1BB276}"/>
              </a:ext>
            </a:extLst>
          </p:cNvPr>
          <p:cNvSpPr txBox="1"/>
          <p:nvPr/>
        </p:nvSpPr>
        <p:spPr>
          <a:xfrm>
            <a:off x="1046795" y="2643348"/>
            <a:ext cx="46009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+mn-lt"/>
              </a:rPr>
              <a:t>Compute </a:t>
            </a:r>
            <a:r>
              <a:rPr lang="it-IT" sz="1800" dirty="0" err="1">
                <a:latin typeface="+mn-lt"/>
              </a:rPr>
              <a:t>shadow</a:t>
            </a:r>
            <a:r>
              <a:rPr lang="it-IT" sz="1800" dirty="0">
                <a:latin typeface="+mn-lt"/>
              </a:rPr>
              <a:t> (light </a:t>
            </a:r>
            <a:r>
              <a:rPr lang="it-IT" sz="1800" dirty="0" err="1">
                <a:latin typeface="+mn-lt"/>
              </a:rPr>
              <a:t>absorption</a:t>
            </a:r>
            <a:r>
              <a:rPr lang="it-IT" sz="1800" dirty="0">
                <a:latin typeface="+mn-lt"/>
              </a:rPr>
              <a:t>) </a:t>
            </a:r>
            <a:r>
              <a:rPr lang="it-IT" sz="1800" dirty="0" err="1">
                <a:latin typeface="+mn-lt"/>
              </a:rPr>
              <a:t>using</a:t>
            </a:r>
            <a:br>
              <a:rPr lang="it-IT" sz="1800" dirty="0">
                <a:latin typeface="+mn-lt"/>
              </a:rPr>
            </a:br>
            <a:r>
              <a:rPr lang="it-IT" sz="1800" b="1" dirty="0" err="1">
                <a:latin typeface="+mn-lt"/>
              </a:rPr>
              <a:t>volumetric</a:t>
            </a:r>
            <a:r>
              <a:rPr lang="it-IT" sz="1800" b="1" dirty="0">
                <a:latin typeface="+mn-lt"/>
              </a:rPr>
              <a:t> ray-</a:t>
            </a:r>
            <a:r>
              <a:rPr lang="it-IT" sz="1800" b="1" dirty="0" err="1">
                <a:latin typeface="+mn-lt"/>
              </a:rPr>
              <a:t>marching</a:t>
            </a:r>
            <a:endParaRPr lang="it-IT" sz="1800" b="1" dirty="0">
              <a:latin typeface="+mn-lt"/>
            </a:endParaRP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B75D3F7F-7FAB-B227-CB75-E375F25A6552}"/>
              </a:ext>
            </a:extLst>
          </p:cNvPr>
          <p:cNvSpPr txBox="1"/>
          <p:nvPr/>
        </p:nvSpPr>
        <p:spPr>
          <a:xfrm>
            <a:off x="1046795" y="3293928"/>
            <a:ext cx="4354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+mn-lt"/>
              </a:rPr>
              <a:t>Sum </a:t>
            </a:r>
            <a:r>
              <a:rPr lang="it-IT" sz="1800" dirty="0" err="1">
                <a:latin typeface="+mn-lt"/>
              </a:rPr>
              <a:t>contribution</a:t>
            </a:r>
            <a:r>
              <a:rPr lang="it-IT" sz="1800" dirty="0">
                <a:latin typeface="+mn-lt"/>
              </a:rPr>
              <a:t> of </a:t>
            </a:r>
            <a:r>
              <a:rPr lang="it-IT" sz="1800" b="1" dirty="0">
                <a:latin typeface="+mn-lt"/>
              </a:rPr>
              <a:t>disk</a:t>
            </a:r>
            <a:r>
              <a:rPr lang="it-IT" sz="1800" dirty="0">
                <a:latin typeface="+mn-lt"/>
              </a:rPr>
              <a:t> and </a:t>
            </a:r>
            <a:r>
              <a:rPr lang="it-IT" sz="1800" b="1" dirty="0" err="1">
                <a:latin typeface="+mn-lt"/>
              </a:rPr>
              <a:t>fog</a:t>
            </a:r>
            <a:r>
              <a:rPr lang="it-IT" sz="1800" b="1" dirty="0">
                <a:latin typeface="+mn-lt"/>
              </a:rPr>
              <a:t> </a:t>
            </a:r>
            <a:r>
              <a:rPr lang="it-IT" sz="1800" b="1" dirty="0" err="1">
                <a:latin typeface="+mn-lt"/>
              </a:rPr>
              <a:t>layer</a:t>
            </a:r>
            <a:endParaRPr lang="en-GB" dirty="0"/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38F8F0F-EA95-623B-C7EF-177078578570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</p:spTree>
    <p:extLst>
      <p:ext uri="{BB962C8B-B14F-4D97-AF65-F5344CB8AC3E}">
        <p14:creationId xmlns:p14="http://schemas.microsoft.com/office/powerpoint/2010/main" val="9015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9FB796-D1C1-258C-8037-BE2D753533ED}"/>
              </a:ext>
            </a:extLst>
          </p:cNvPr>
          <p:cNvSpPr txBox="1"/>
          <p:nvPr/>
        </p:nvSpPr>
        <p:spPr>
          <a:xfrm>
            <a:off x="11539629" y="6412637"/>
            <a:ext cx="281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6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1C9947-6B7B-BC29-4EC9-B6089682B5D4}"/>
              </a:ext>
            </a:extLst>
          </p:cNvPr>
          <p:cNvSpPr txBox="1"/>
          <p:nvPr/>
        </p:nvSpPr>
        <p:spPr>
          <a:xfrm>
            <a:off x="4585252" y="1046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21" name="Immagine 20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F5FECF3C-266A-2748-227E-AED07DC6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22" name="CasellaDiTesto 11">
            <a:extLst>
              <a:ext uri="{FF2B5EF4-FFF2-40B4-BE49-F238E27FC236}">
                <a16:creationId xmlns:a16="http://schemas.microsoft.com/office/drawing/2014/main" id="{95D941D0-BB22-34BF-644D-2FAA82BBE7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2050" y="406048"/>
            <a:ext cx="47879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randview Display" panose="020B05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randview Display" panose="020B05020402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randview Display" panose="020B05020402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en-GB" altLang="it-IT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Black Hole Rendering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2962C019-472C-7BAC-0074-88E93A312977}"/>
              </a:ext>
            </a:extLst>
          </p:cNvPr>
          <p:cNvSpPr txBox="1"/>
          <p:nvPr/>
        </p:nvSpPr>
        <p:spPr>
          <a:xfrm>
            <a:off x="525929" y="1020937"/>
            <a:ext cx="2497137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b="1" dirty="0" err="1">
                <a:latin typeface="+mj-lt"/>
              </a:rPr>
              <a:t>Accretion</a:t>
            </a:r>
            <a:r>
              <a:rPr lang="it-IT" b="1" dirty="0">
                <a:latin typeface="+mj-lt"/>
              </a:rPr>
              <a:t> Disk - Color</a:t>
            </a:r>
          </a:p>
        </p:txBody>
      </p:sp>
      <p:sp>
        <p:nvSpPr>
          <p:cNvPr id="24" name="CasellaDiTesto 5">
            <a:extLst>
              <a:ext uri="{FF2B5EF4-FFF2-40B4-BE49-F238E27FC236}">
                <a16:creationId xmlns:a16="http://schemas.microsoft.com/office/drawing/2014/main" id="{CEE34C21-D88C-362A-4708-6B935B85E7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392" y="1395587"/>
            <a:ext cx="448899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85750" indent="-285750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randview Display" panose="020B05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randview Display" panose="020B05020402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randview Display" panose="020B05020402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9pPr>
          </a:lstStyle>
          <a:p>
            <a:pPr marL="0" indent="0" algn="just"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None/>
            </a:pPr>
            <a:r>
              <a:rPr lang="it-IT" altLang="it-IT" sz="1800" dirty="0"/>
              <a:t>Color </a:t>
            </a:r>
            <a:r>
              <a:rPr lang="it-IT" altLang="it-IT" sz="1800" dirty="0" err="1"/>
              <a:t>is</a:t>
            </a:r>
            <a:r>
              <a:rPr lang="it-IT" altLang="it-IT" sz="1800" dirty="0"/>
              <a:t> </a:t>
            </a:r>
            <a:r>
              <a:rPr lang="it-IT" altLang="it-IT" sz="1800" dirty="0" err="1"/>
              <a:t>determined</a:t>
            </a:r>
            <a:r>
              <a:rPr lang="it-IT" altLang="it-IT" sz="1800" dirty="0"/>
              <a:t> </a:t>
            </a:r>
            <a:r>
              <a:rPr lang="it-IT" altLang="it-IT" sz="1800" dirty="0" err="1"/>
              <a:t>using</a:t>
            </a:r>
            <a:r>
              <a:rPr lang="it-IT" altLang="it-IT" sz="1800" dirty="0"/>
              <a:t> a </a:t>
            </a:r>
            <a:r>
              <a:rPr lang="it-IT" altLang="it-IT" sz="1800" b="1" dirty="0"/>
              <a:t>black body </a:t>
            </a:r>
            <a:r>
              <a:rPr lang="it-IT" altLang="it-IT" sz="1800" b="1" dirty="0" err="1"/>
              <a:t>radiation</a:t>
            </a:r>
            <a:r>
              <a:rPr lang="it-IT" altLang="it-IT" sz="1800" b="1" dirty="0"/>
              <a:t> </a:t>
            </a:r>
            <a:r>
              <a:rPr lang="it-IT" altLang="it-IT" sz="1800" dirty="0" err="1"/>
              <a:t>map</a:t>
            </a:r>
            <a:endParaRPr lang="it-IT" altLang="it-IT" sz="1800" dirty="0"/>
          </a:p>
        </p:txBody>
      </p:sp>
      <p:pic>
        <p:nvPicPr>
          <p:cNvPr id="25" name="Immagine 2" descr="Immagine che contiene Policromia, blu, Blu elettrico, schermata&#10;&#10;Descrizione generata automaticamente">
            <a:extLst>
              <a:ext uri="{FF2B5EF4-FFF2-40B4-BE49-F238E27FC236}">
                <a16:creationId xmlns:a16="http://schemas.microsoft.com/office/drawing/2014/main" id="{6C94AD22-83B0-6B34-BFAD-F9CA098B3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98" y="3932326"/>
            <a:ext cx="2439988" cy="2439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magine 4" descr="Immagine che contiene Oggetto astronomico, spazio, Spazio esterno, Universo&#10;&#10;Descrizione generata automaticamente">
            <a:extLst>
              <a:ext uri="{FF2B5EF4-FFF2-40B4-BE49-F238E27FC236}">
                <a16:creationId xmlns:a16="http://schemas.microsoft.com/office/drawing/2014/main" id="{45A950E6-9ABA-8E43-D6E1-4E907B078B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78" y="2084389"/>
            <a:ext cx="6224587" cy="350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A430FDC2-0A99-7FBD-2886-F55D6DB16C1E}"/>
              </a:ext>
            </a:extLst>
          </p:cNvPr>
          <p:cNvSpPr txBox="1"/>
          <p:nvPr/>
        </p:nvSpPr>
        <p:spPr>
          <a:xfrm>
            <a:off x="9528165" y="3349626"/>
            <a:ext cx="19208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it-IT" b="1" dirty="0" err="1">
                <a:solidFill>
                  <a:schemeClr val="bg1"/>
                </a:solidFill>
                <a:latin typeface="+mj-lt"/>
              </a:rPr>
              <a:t>Blueshift</a:t>
            </a:r>
            <a:endParaRPr lang="it-IT" b="1" dirty="0">
              <a:solidFill>
                <a:schemeClr val="bg1"/>
              </a:solidFill>
              <a:latin typeface="+mj-lt"/>
            </a:endParaRPr>
          </a:p>
        </p:txBody>
      </p:sp>
      <p:cxnSp>
        <p:nvCxnSpPr>
          <p:cNvPr id="28" name="Connettore 2 27">
            <a:extLst>
              <a:ext uri="{FF2B5EF4-FFF2-40B4-BE49-F238E27FC236}">
                <a16:creationId xmlns:a16="http://schemas.microsoft.com/office/drawing/2014/main" id="{D09ECC28-A4A0-E660-4D49-0EED9F4F1B15}"/>
              </a:ext>
            </a:extLst>
          </p:cNvPr>
          <p:cNvCxnSpPr/>
          <p:nvPr/>
        </p:nvCxnSpPr>
        <p:spPr>
          <a:xfrm flipH="1">
            <a:off x="9685328" y="3748089"/>
            <a:ext cx="242887" cy="6461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asellaDiTesto 13">
            <a:extLst>
              <a:ext uri="{FF2B5EF4-FFF2-40B4-BE49-F238E27FC236}">
                <a16:creationId xmlns:a16="http://schemas.microsoft.com/office/drawing/2014/main" id="{4425AC20-7495-F16C-69D2-225C0C0A17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305" y="5174756"/>
            <a:ext cx="29527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Grandview Display" panose="020B0502040204020203" pitchFamily="34" charset="0"/>
              </a:defRPr>
            </a:lvl1pPr>
            <a:lvl2pPr marL="742950" indent="-28575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Grandview Display" panose="020B0502040204020203" pitchFamily="34" charset="0"/>
              </a:defRPr>
            </a:lvl2pPr>
            <a:lvl3pPr marL="11430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Grandview Display" panose="020B0502040204020203" pitchFamily="34" charset="0"/>
              </a:defRPr>
            </a:lvl3pPr>
            <a:lvl4pPr marL="16002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4pPr>
            <a:lvl5pPr marL="2057400" indent="-228600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5pPr>
            <a:lvl6pPr marL="25146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6pPr>
            <a:lvl7pPr marL="29718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7pPr>
            <a:lvl8pPr marL="34290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8pPr>
            <a:lvl9pPr marL="3886200" indent="-228600" eaLnBrk="0" fontAlgn="base" hangingPunct="0">
              <a:lnSpc>
                <a:spcPct val="120000"/>
              </a:lnSpc>
              <a:spcBef>
                <a:spcPts val="500"/>
              </a:spcBef>
              <a:spcAft>
                <a:spcPct val="0"/>
              </a:spcAft>
              <a:buClr>
                <a:schemeClr val="tx1"/>
              </a:buClr>
              <a:buSzPct val="75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Grandview Display" panose="020B0502040204020203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800" dirty="0" err="1"/>
              <a:t>Blackbody</a:t>
            </a:r>
            <a:r>
              <a:rPr lang="it-IT" altLang="it-IT" sz="1800" dirty="0"/>
              <a:t> </a:t>
            </a:r>
            <a:r>
              <a:rPr lang="it-IT" altLang="it-IT" sz="1800" dirty="0" err="1"/>
              <a:t>radiation</a:t>
            </a:r>
            <a:r>
              <a:rPr lang="it-IT" altLang="it-IT" sz="1800" dirty="0"/>
              <a:t> 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it-IT" altLang="it-IT" sz="1800" dirty="0" err="1"/>
              <a:t>map</a:t>
            </a:r>
            <a:endParaRPr lang="it-IT" altLang="it-IT" sz="1800" dirty="0"/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1FE0C9F0-0FF5-C025-F4B2-CEE3BC6CF1B9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  <p:sp>
        <p:nvSpPr>
          <p:cNvPr id="33" name="CasellaDiTesto 32">
            <a:extLst>
              <a:ext uri="{FF2B5EF4-FFF2-40B4-BE49-F238E27FC236}">
                <a16:creationId xmlns:a16="http://schemas.microsoft.com/office/drawing/2014/main" id="{5B1743BE-4485-907C-DE17-242A270FD05B}"/>
              </a:ext>
            </a:extLst>
          </p:cNvPr>
          <p:cNvSpPr txBox="1"/>
          <p:nvPr/>
        </p:nvSpPr>
        <p:spPr>
          <a:xfrm>
            <a:off x="902709" y="2093448"/>
            <a:ext cx="4348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it-IT" dirty="0"/>
              <a:t>Sample </a:t>
            </a:r>
            <a:r>
              <a:rPr lang="it-IT" altLang="it-IT" dirty="0" err="1"/>
              <a:t>according</a:t>
            </a:r>
            <a:r>
              <a:rPr lang="it-IT" altLang="it-IT" dirty="0"/>
              <a:t> to temperature and frequency shift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13C094B8-0CEB-0E6B-2C10-EB88DE84327F}"/>
              </a:ext>
            </a:extLst>
          </p:cNvPr>
          <p:cNvSpPr txBox="1"/>
          <p:nvPr/>
        </p:nvSpPr>
        <p:spPr>
          <a:xfrm>
            <a:off x="902709" y="2720103"/>
            <a:ext cx="4240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it-IT" dirty="0"/>
              <a:t>Temperature </a:t>
            </a:r>
            <a:r>
              <a:rPr lang="it-IT" altLang="it-IT" dirty="0" err="1"/>
              <a:t>decreases</a:t>
            </a:r>
            <a:r>
              <a:rPr lang="it-IT" altLang="it-IT" dirty="0"/>
              <a:t> with </a:t>
            </a:r>
            <a:r>
              <a:rPr lang="it-IT" altLang="it-IT" dirty="0" err="1"/>
              <a:t>distance</a:t>
            </a:r>
            <a:endParaRPr lang="it-IT" altLang="it-IT" dirty="0"/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B04C4F7E-62CA-FF22-8D79-85678D6D00E7}"/>
              </a:ext>
            </a:extLst>
          </p:cNvPr>
          <p:cNvSpPr txBox="1"/>
          <p:nvPr/>
        </p:nvSpPr>
        <p:spPr>
          <a:xfrm>
            <a:off x="902709" y="3159476"/>
            <a:ext cx="3545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altLang="it-IT" dirty="0"/>
              <a:t>Frequency shift due to </a:t>
            </a:r>
            <a:r>
              <a:rPr lang="it-IT" altLang="it-IT" dirty="0" err="1"/>
              <a:t>motion</a:t>
            </a:r>
            <a:r>
              <a:rPr lang="it-IT" altLang="it-IT" dirty="0"/>
              <a:t> (</a:t>
            </a:r>
            <a:r>
              <a:rPr lang="it-IT" altLang="it-IT" b="1" dirty="0"/>
              <a:t>doppler </a:t>
            </a:r>
            <a:r>
              <a:rPr lang="it-IT" altLang="it-IT" b="1" dirty="0" err="1"/>
              <a:t>effect</a:t>
            </a:r>
            <a:r>
              <a:rPr lang="it-IT" altLang="it-IT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8465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9FB796-D1C1-258C-8037-BE2D753533ED}"/>
              </a:ext>
            </a:extLst>
          </p:cNvPr>
          <p:cNvSpPr txBox="1"/>
          <p:nvPr/>
        </p:nvSpPr>
        <p:spPr>
          <a:xfrm>
            <a:off x="11539629" y="6412637"/>
            <a:ext cx="281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7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1C9947-6B7B-BC29-4EC9-B6089682B5D4}"/>
              </a:ext>
            </a:extLst>
          </p:cNvPr>
          <p:cNvSpPr txBox="1"/>
          <p:nvPr/>
        </p:nvSpPr>
        <p:spPr>
          <a:xfrm>
            <a:off x="4585252" y="1046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pic>
        <p:nvPicPr>
          <p:cNvPr id="33" name="Immagine 32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6F0FAE6C-849E-6B0E-B2A2-DA235996AC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65EC7FB0-D2FB-42C4-7DF0-C4E015E7C767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1823ED4-5D4C-96A1-FD60-EFBC4143DC79}"/>
              </a:ext>
            </a:extLst>
          </p:cNvPr>
          <p:cNvSpPr txBox="1"/>
          <p:nvPr/>
        </p:nvSpPr>
        <p:spPr>
          <a:xfrm>
            <a:off x="1724713" y="908422"/>
            <a:ext cx="380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Generative Music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4CB44FC7-BF8C-E3A9-A2AC-C66DCFFFB329}"/>
              </a:ext>
            </a:extLst>
          </p:cNvPr>
          <p:cNvSpPr txBox="1"/>
          <p:nvPr/>
        </p:nvSpPr>
        <p:spPr>
          <a:xfrm>
            <a:off x="1009362" y="4507094"/>
            <a:ext cx="50866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cs typeface="Arial" panose="020B0604020202020204" pitchFamily="34" charset="0"/>
              </a:rPr>
              <a:t>The aim of this algorithm is to </a:t>
            </a:r>
            <a:r>
              <a:rPr lang="en-GB" b="1" dirty="0">
                <a:cs typeface="Arial" panose="020B0604020202020204" pitchFamily="34" charset="0"/>
              </a:rPr>
              <a:t>enlighten the vastity of the universe and the immense power of a black hole</a:t>
            </a:r>
            <a:r>
              <a:rPr lang="en-GB" dirty="0">
                <a:cs typeface="Arial" panose="020B0604020202020204" pitchFamily="34" charset="0"/>
              </a:rPr>
              <a:t>.</a:t>
            </a:r>
          </a:p>
        </p:txBody>
      </p:sp>
      <p:pic>
        <p:nvPicPr>
          <p:cNvPr id="7" name="Immagine 16">
            <a:extLst>
              <a:ext uri="{FF2B5EF4-FFF2-40B4-BE49-F238E27FC236}">
                <a16:creationId xmlns:a16="http://schemas.microsoft.com/office/drawing/2014/main" id="{C51F47D6-75EA-FB69-ECC9-4B57A5A41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1438" y="1539823"/>
            <a:ext cx="4422345" cy="4422345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0669312D-F778-E566-9CF7-24608FF6B219}"/>
              </a:ext>
            </a:extLst>
          </p:cNvPr>
          <p:cNvSpPr txBox="1"/>
          <p:nvPr/>
        </p:nvSpPr>
        <p:spPr>
          <a:xfrm>
            <a:off x="1009362" y="2071567"/>
            <a:ext cx="49877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Everything implemented using </a:t>
            </a:r>
            <a:r>
              <a:rPr lang="en-GB" sz="1800" b="1" dirty="0" err="1">
                <a:effectLst/>
                <a:ea typeface="Calibri" panose="020F0502020204030204" pitchFamily="34" charset="0"/>
                <a:cs typeface="Arial" panose="020B0604020202020204" pitchFamily="34" charset="0"/>
              </a:rPr>
              <a:t>SuperCollider</a:t>
            </a:r>
            <a:r>
              <a:rPr lang="en-GB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. The </a:t>
            </a:r>
            <a:r>
              <a:rPr lang="en-GB" sz="1800" b="1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OSC</a:t>
            </a:r>
            <a:r>
              <a:rPr lang="en-GB" sz="1800" dirty="0">
                <a:effectLst/>
                <a:ea typeface="Calibri" panose="020F0502020204030204" pitchFamily="34" charset="0"/>
                <a:cs typeface="Arial" panose="020B0604020202020204" pitchFamily="34" charset="0"/>
              </a:rPr>
              <a:t> communication protocol makes it communicating with Unreal Engine.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F07307E-5B01-D0FE-A7D9-2BE02CFC9AE8}"/>
              </a:ext>
            </a:extLst>
          </p:cNvPr>
          <p:cNvSpPr txBox="1"/>
          <p:nvPr/>
        </p:nvSpPr>
        <p:spPr>
          <a:xfrm>
            <a:off x="1009362" y="3289330"/>
            <a:ext cx="49877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cs typeface="Arial" panose="020B0604020202020204" pitchFamily="34" charset="0"/>
              </a:rPr>
              <a:t>The main goal is to </a:t>
            </a:r>
            <a:r>
              <a:rPr lang="en-GB" b="1" dirty="0">
                <a:cs typeface="Arial" panose="020B0604020202020204" pitchFamily="34" charset="0"/>
              </a:rPr>
              <a:t>emulate sci-fi music in a generative fashion </a:t>
            </a:r>
            <a:r>
              <a:rPr lang="en-GB" dirty="0">
                <a:cs typeface="Arial" panose="020B0604020202020204" pitchFamily="34" charset="0"/>
              </a:rPr>
              <a:t>while maintaining a certain grade of control on the algorithm.</a:t>
            </a:r>
          </a:p>
        </p:txBody>
      </p:sp>
    </p:spTree>
    <p:extLst>
      <p:ext uri="{BB962C8B-B14F-4D97-AF65-F5344CB8AC3E}">
        <p14:creationId xmlns:p14="http://schemas.microsoft.com/office/powerpoint/2010/main" val="3358822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sellaDiTesto 9">
            <a:extLst>
              <a:ext uri="{FF2B5EF4-FFF2-40B4-BE49-F238E27FC236}">
                <a16:creationId xmlns:a16="http://schemas.microsoft.com/office/drawing/2014/main" id="{709FB796-D1C1-258C-8037-BE2D753533ED}"/>
              </a:ext>
            </a:extLst>
          </p:cNvPr>
          <p:cNvSpPr txBox="1"/>
          <p:nvPr/>
        </p:nvSpPr>
        <p:spPr>
          <a:xfrm>
            <a:off x="11539629" y="6412637"/>
            <a:ext cx="2813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8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E91C9947-6B7B-BC29-4EC9-B6089682B5D4}"/>
              </a:ext>
            </a:extLst>
          </p:cNvPr>
          <p:cNvSpPr txBox="1"/>
          <p:nvPr/>
        </p:nvSpPr>
        <p:spPr>
          <a:xfrm>
            <a:off x="4585252" y="10469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044410B-1D41-9A37-750F-CD277EF2B5BC}"/>
              </a:ext>
            </a:extLst>
          </p:cNvPr>
          <p:cNvSpPr txBox="1"/>
          <p:nvPr/>
        </p:nvSpPr>
        <p:spPr>
          <a:xfrm>
            <a:off x="4193075" y="769923"/>
            <a:ext cx="38058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600" b="1" dirty="0">
                <a:latin typeface="Bauhaus 93" pitchFamily="82" charset="77"/>
                <a:ea typeface="Arial Unicode MS" panose="020B0604020202020204" pitchFamily="34" charset="-128"/>
                <a:cs typeface="Arial Unicode MS" panose="020B0604020202020204" pitchFamily="34" charset="-128"/>
              </a:rPr>
              <a:t>Generative Music</a:t>
            </a:r>
          </a:p>
        </p:txBody>
      </p:sp>
      <p:pic>
        <p:nvPicPr>
          <p:cNvPr id="21" name="Immagine 20" descr="Immagine che contiene testo, Carattere, logo, Elementi grafici&#10;&#10;Descrizione generata automaticamente">
            <a:extLst>
              <a:ext uri="{FF2B5EF4-FFF2-40B4-BE49-F238E27FC236}">
                <a16:creationId xmlns:a16="http://schemas.microsoft.com/office/drawing/2014/main" id="{F5FECF3C-266A-2748-227E-AED07DC63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13" y="150767"/>
            <a:ext cx="1454344" cy="436303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92BE1DDB-5FC7-EC3F-764E-6A7D72B677DA}"/>
              </a:ext>
            </a:extLst>
          </p:cNvPr>
          <p:cNvSpPr txBox="1"/>
          <p:nvPr/>
        </p:nvSpPr>
        <p:spPr>
          <a:xfrm>
            <a:off x="1001894" y="2057471"/>
            <a:ext cx="28664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Different kind of synthesis: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163121-F4FB-EF4C-13C1-15978EDFFD22}"/>
              </a:ext>
            </a:extLst>
          </p:cNvPr>
          <p:cNvSpPr txBox="1"/>
          <p:nvPr/>
        </p:nvSpPr>
        <p:spPr>
          <a:xfrm>
            <a:off x="1340233" y="2424052"/>
            <a:ext cx="3627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Subtractive</a:t>
            </a:r>
            <a:r>
              <a:rPr lang="en-GB" dirty="0"/>
              <a:t> (main background)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9CE8112-3267-3A3F-7582-B6E853E3B12D}"/>
              </a:ext>
            </a:extLst>
          </p:cNvPr>
          <p:cNvSpPr txBox="1"/>
          <p:nvPr/>
        </p:nvSpPr>
        <p:spPr>
          <a:xfrm>
            <a:off x="1340233" y="2821548"/>
            <a:ext cx="4384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FM</a:t>
            </a:r>
            <a:r>
              <a:rPr lang="en-GB" dirty="0"/>
              <a:t> (modulated FX and “particle noise”)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22F11319-EE5C-4307-5F8A-5818327BC4AA}"/>
              </a:ext>
            </a:extLst>
          </p:cNvPr>
          <p:cNvSpPr txBox="1"/>
          <p:nvPr/>
        </p:nvSpPr>
        <p:spPr>
          <a:xfrm>
            <a:off x="1340233" y="3168367"/>
            <a:ext cx="407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Wavetable</a:t>
            </a:r>
            <a:r>
              <a:rPr lang="en-GB" dirty="0"/>
              <a:t> (Ringing sounds)</a:t>
            </a:r>
          </a:p>
        </p:txBody>
      </p:sp>
      <p:pic>
        <p:nvPicPr>
          <p:cNvPr id="24" name="Immagine 23" descr="Immagine che contiene circuito, Ingegneria elettronica, Componente elettrico, elettronica&#10;&#10;Descrizione generata automaticamente">
            <a:extLst>
              <a:ext uri="{FF2B5EF4-FFF2-40B4-BE49-F238E27FC236}">
                <a16:creationId xmlns:a16="http://schemas.microsoft.com/office/drawing/2014/main" id="{D4D3117E-AC0E-223E-10A7-C56D87078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050" y="2487224"/>
            <a:ext cx="5008056" cy="274441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506218A-19C3-0B54-DA55-B8FEAF1B81E1}"/>
              </a:ext>
            </a:extLst>
          </p:cNvPr>
          <p:cNvSpPr txBox="1"/>
          <p:nvPr/>
        </p:nvSpPr>
        <p:spPr>
          <a:xfrm>
            <a:off x="371017" y="6412637"/>
            <a:ext cx="175881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900" dirty="0"/>
              <a:t>OBLIVION – Artistic Installation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7488245-7A88-C60F-E550-5CA512AE9FA8}"/>
              </a:ext>
            </a:extLst>
          </p:cNvPr>
          <p:cNvSpPr txBox="1"/>
          <p:nvPr/>
        </p:nvSpPr>
        <p:spPr>
          <a:xfrm>
            <a:off x="1001894" y="4358282"/>
            <a:ext cx="48854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/>
              <a:t>All the synths are processed by a </a:t>
            </a:r>
            <a:r>
              <a:rPr lang="en-GB" b="1" dirty="0"/>
              <a:t>reverb</a:t>
            </a:r>
            <a:r>
              <a:rPr lang="en-GB" dirty="0"/>
              <a:t> effect which also provides </a:t>
            </a:r>
            <a:r>
              <a:rPr lang="en-GB" b="1" dirty="0" err="1"/>
              <a:t>companding</a:t>
            </a:r>
            <a:r>
              <a:rPr lang="en-GB" dirty="0"/>
              <a:t> and </a:t>
            </a:r>
            <a:r>
              <a:rPr lang="en-GB" b="1" dirty="0"/>
              <a:t>limiting</a:t>
            </a:r>
            <a:r>
              <a:rPr lang="en-GB" dirty="0"/>
              <a:t> </a:t>
            </a:r>
            <a:r>
              <a:rPr lang="en-GB" b="1" dirty="0"/>
              <a:t>functionalities</a:t>
            </a:r>
            <a:r>
              <a:rPr lang="en-GB" dirty="0"/>
              <a:t>.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51BA63B4-A33C-CDC1-D489-198BB03D03FF}"/>
              </a:ext>
            </a:extLst>
          </p:cNvPr>
          <p:cNvSpPr txBox="1"/>
          <p:nvPr/>
        </p:nvSpPr>
        <p:spPr>
          <a:xfrm>
            <a:off x="1340233" y="3562207"/>
            <a:ext cx="4070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/>
              <a:t>Digital Waveguide</a:t>
            </a:r>
            <a:r>
              <a:rPr lang="en-GB" dirty="0"/>
              <a:t> (“gusts of wind”)</a:t>
            </a:r>
          </a:p>
        </p:txBody>
      </p:sp>
    </p:spTree>
    <p:extLst>
      <p:ext uri="{BB962C8B-B14F-4D97-AF65-F5344CB8AC3E}">
        <p14:creationId xmlns:p14="http://schemas.microsoft.com/office/powerpoint/2010/main" val="1715667928"/>
      </p:ext>
    </p:extLst>
  </p:cSld>
  <p:clrMapOvr>
    <a:masterClrMapping/>
  </p:clrMapOvr>
</p:sld>
</file>

<file path=ppt/theme/theme1.xml><?xml version="1.0" encoding="utf-8"?>
<a:theme xmlns:a="http://schemas.openxmlformats.org/drawingml/2006/main" name="CitationVTI">
  <a:themeElements>
    <a:clrScheme name="Citation">
      <a:dk1>
        <a:sysClr val="windowText" lastClr="000000"/>
      </a:dk1>
      <a:lt1>
        <a:sysClr val="window" lastClr="FFFFFF"/>
      </a:lt1>
      <a:dk2>
        <a:srgbClr val="01375D"/>
      </a:dk2>
      <a:lt2>
        <a:srgbClr val="F3F2EF"/>
      </a:lt2>
      <a:accent1>
        <a:srgbClr val="29A3D2"/>
      </a:accent1>
      <a:accent2>
        <a:srgbClr val="0669AC"/>
      </a:accent2>
      <a:accent3>
        <a:srgbClr val="FD891C"/>
      </a:accent3>
      <a:accent4>
        <a:srgbClr val="FD6927"/>
      </a:accent4>
      <a:accent5>
        <a:srgbClr val="F95131"/>
      </a:accent5>
      <a:accent6>
        <a:srgbClr val="CE5FAE"/>
      </a:accent6>
      <a:hlink>
        <a:srgbClr val="0F8EC1"/>
      </a:hlink>
      <a:folHlink>
        <a:srgbClr val="DC6400"/>
      </a:folHlink>
    </a:clrScheme>
    <a:fontScheme name="Grandview">
      <a:majorFont>
        <a:latin typeface="Grandview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tationVTI" id="{4899D957-8B31-4AB5-A19D-CB0353FFB667}" vid="{430294D6-2412-4BD3-B567-F0976EA49313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702</Words>
  <Application>Microsoft Macintosh PowerPoint</Application>
  <PresentationFormat>Widescreen</PresentationFormat>
  <Paragraphs>116</Paragraphs>
  <Slides>17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3" baseType="lpstr">
      <vt:lpstr>Arial</vt:lpstr>
      <vt:lpstr>Bauhaus 93</vt:lpstr>
      <vt:lpstr>Calibri</vt:lpstr>
      <vt:lpstr>Grandview</vt:lpstr>
      <vt:lpstr>Grandview Display</vt:lpstr>
      <vt:lpstr>CitationVTI</vt:lpstr>
      <vt:lpstr>OBLIVION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OBLIVION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INTERACTIVE BLACK HOLE  VISUALIZATION</dc:title>
  <dc:creator>Marco Muraro</dc:creator>
  <cp:lastModifiedBy>Marco Muraro</cp:lastModifiedBy>
  <cp:revision>23</cp:revision>
  <dcterms:created xsi:type="dcterms:W3CDTF">2023-12-19T21:30:39Z</dcterms:created>
  <dcterms:modified xsi:type="dcterms:W3CDTF">2024-02-15T02:05:43Z</dcterms:modified>
</cp:coreProperties>
</file>